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10"/>
  </p:notesMasterIdLst>
  <p:sldIdLst>
    <p:sldId id="319" r:id="rId2"/>
    <p:sldId id="339" r:id="rId3"/>
    <p:sldId id="341" r:id="rId4"/>
    <p:sldId id="342" r:id="rId5"/>
    <p:sldId id="316" r:id="rId6"/>
    <p:sldId id="317" r:id="rId7"/>
    <p:sldId id="309" r:id="rId8"/>
    <p:sldId id="310" r:id="rId9"/>
  </p:sldIdLst>
  <p:sldSz cx="9906000" cy="6858000" type="A4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FFFF"/>
    <a:srgbClr val="F8F8F8"/>
    <a:srgbClr val="F2F2F2"/>
    <a:srgbClr val="FFCC99"/>
    <a:srgbClr val="DDDDDD"/>
    <a:srgbClr val="000000"/>
    <a:srgbClr val="FFCC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270" autoAdjust="0"/>
    <p:restoredTop sz="75666" autoAdjust="0"/>
  </p:normalViewPr>
  <p:slideViewPr>
    <p:cSldViewPr snapToGrid="0">
      <p:cViewPr varScale="1">
        <p:scale>
          <a:sx n="86" d="100"/>
          <a:sy n="86" d="100"/>
        </p:scale>
        <p:origin x="1638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0617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907" y="2"/>
            <a:ext cx="2890617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E0675-34D7-4571-8824-1398CA262980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1241425"/>
            <a:ext cx="48371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7068" y="4777086"/>
            <a:ext cx="5334957" cy="390852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960"/>
            <a:ext cx="2890617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907" y="9428960"/>
            <a:ext cx="2890617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60283-DBF4-4BD6-85C6-5CE59DB837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9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При необходимости возможно внесение изменений и дополнений в условия контроля. Для этого открывается в меню Оператор – Словари - Словарь условий контроля.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Словарь содержит полный список формул условий контроля по таблицам отчетных форм.     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Корректуру в условия контроля вводят, зафиксировав курсор мыши на нужной строке.</a:t>
            </a:r>
            <a:r>
              <a:rPr lang="ru-RU" baseline="0" dirty="0"/>
              <a:t> Более подробно алгоритм написания условий мы разберем чуть позже.</a:t>
            </a:r>
          </a:p>
          <a:p>
            <a:r>
              <a:rPr lang="ru-RU" baseline="0" dirty="0"/>
              <a:t>Необходимо обратить внимание, что условия контроля хранятся в файле </a:t>
            </a:r>
            <a:r>
              <a:rPr lang="en-US" baseline="0" dirty="0"/>
              <a:t>POKAZ.DBF</a:t>
            </a:r>
            <a:r>
              <a:rPr lang="ru-RU" baseline="0" dirty="0"/>
              <a:t>,</a:t>
            </a:r>
            <a:r>
              <a:rPr lang="en-US" baseline="0" dirty="0"/>
              <a:t> </a:t>
            </a:r>
            <a:r>
              <a:rPr lang="ru-RU" baseline="0" dirty="0"/>
              <a:t>который направляется вместе обновлением версий МЕДСТАТ. В том случае, если произвести замену этого файла то введенные Вами условия контроля будут затерты и потребуется их повторное добавление.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При необходимости возможно внесение изменений и дополнений в условия контроля. Для этого открывается в меню Оператор – Словари - Словарь условий контроля.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Словарь содержит полный список формул условий контроля по таблицам отчетных форм.     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Корректуру в условия контроля вводят, зафиксировав курсор мыши на нужной строке.</a:t>
            </a:r>
            <a:r>
              <a:rPr lang="ru-RU" baseline="0" dirty="0"/>
              <a:t> Более подробно алгоритм написания условий мы разберем чуть позже.</a:t>
            </a:r>
          </a:p>
          <a:p>
            <a:r>
              <a:rPr lang="ru-RU" baseline="0" dirty="0"/>
              <a:t>Необходимо обратить внимание, что условия контроля хранятся в файле </a:t>
            </a:r>
            <a:r>
              <a:rPr lang="en-US" baseline="0" dirty="0"/>
              <a:t>POKAZ.DBF</a:t>
            </a:r>
            <a:r>
              <a:rPr lang="ru-RU" baseline="0" dirty="0"/>
              <a:t>,</a:t>
            </a:r>
            <a:r>
              <a:rPr lang="en-US" baseline="0" dirty="0"/>
              <a:t> </a:t>
            </a:r>
            <a:r>
              <a:rPr lang="ru-RU" baseline="0" dirty="0"/>
              <a:t>который направляется вместе обновлением версий МЕДСТАТ. В том случае, если произвести замену этого файла то введенные Вами условия контроля будут затерты и потребуется их повторное добавление.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При необходимости возможно внесение изменений и дополнений в условия контроля. Для этого открывается в меню Оператор – Словари - Словарь условий контроля.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Словарь содержит полный список формул условий контроля по таблицам отчетных форм.     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Корректуру в условия контроля вводят, зафиксировав курсор мыши на нужной строке.</a:t>
            </a:r>
            <a:r>
              <a:rPr lang="ru-RU" baseline="0" dirty="0"/>
              <a:t> Более подробно алгоритм написания условий мы разберем чуть позже.</a:t>
            </a:r>
          </a:p>
          <a:p>
            <a:r>
              <a:rPr lang="ru-RU" baseline="0" dirty="0"/>
              <a:t>Необходимо обратить внимание, что условия контроля хранятся в файле </a:t>
            </a:r>
            <a:r>
              <a:rPr lang="en-US" baseline="0" dirty="0"/>
              <a:t>POKAZ.DBF</a:t>
            </a:r>
            <a:r>
              <a:rPr lang="ru-RU" baseline="0" dirty="0"/>
              <a:t>,</a:t>
            </a:r>
            <a:r>
              <a:rPr lang="en-US" baseline="0" dirty="0"/>
              <a:t> </a:t>
            </a:r>
            <a:r>
              <a:rPr lang="ru-RU" baseline="0" dirty="0"/>
              <a:t>который направляется вместе обновлением версий МЕДСТАТ. В том случае, если произвести замену этого файла то введенные Вами условия контроля будут затерты и потребуется их повторное добавление.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При необходимости возможно внесение изменений и дополнений в условия контроля. Для этого открывается в меню Оператор – Словари - Словарь условий контроля.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Словарь содержит полный список формул условий контроля по таблицам отчетных форм.     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Корректуру в условия контроля вводят, зафиксировав курсор мыши на нужной строке.</a:t>
            </a:r>
            <a:r>
              <a:rPr lang="ru-RU" baseline="0" dirty="0"/>
              <a:t> Более подробно алгоритм написания условий мы разберем чуть позже.</a:t>
            </a:r>
          </a:p>
          <a:p>
            <a:r>
              <a:rPr lang="ru-RU" baseline="0" dirty="0"/>
              <a:t>Необходимо обратить внимание, что условия контроля хранятся в файле </a:t>
            </a:r>
            <a:r>
              <a:rPr lang="en-US" baseline="0" dirty="0"/>
              <a:t>POKAZ.DBF</a:t>
            </a:r>
            <a:r>
              <a:rPr lang="ru-RU" baseline="0" dirty="0"/>
              <a:t>,</a:t>
            </a:r>
            <a:r>
              <a:rPr lang="en-US" baseline="0" dirty="0"/>
              <a:t> </a:t>
            </a:r>
            <a:r>
              <a:rPr lang="ru-RU" baseline="0" dirty="0"/>
              <a:t>который направляется вместе обновлением версий МЕДСТАТ. В том случае, если произвести замену этого файла то введенные Вами условия контроля будут затерты и потребуется их повторное добавление.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/>
              <a:t>Здесь представлена ведомость </a:t>
            </a:r>
            <a:r>
              <a:rPr lang="ru-RU" baseline="0" dirty="0" err="1"/>
              <a:t>внутритабличного</a:t>
            </a:r>
            <a:r>
              <a:rPr lang="ru-RU" baseline="0" dirty="0"/>
              <a:t> контроля таблицы с данными, показанными на предыдущем слайде. Хочу отдельно остановиться на чтении условий контроля. Условие контроля состоит из правой и левой частей, которые могут проверяться на больше, меньше или равенство. Каждая часть имеет строго установленную структуру: указывается номер формы, таблицы, строки, графы разделенные запятой.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/>
              <a:t>Таким образом первое условие означает что по форме 30, таблице 2800, строка 1 по графам с 3 по 6 должна быть равна в этой же таблице сумме строк 2,6,8,9,12 и с15по20 также по графам с 3 по 6. В наших данных присутствует ошибка по каждой из граф.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/>
              <a:t>Следующее условие сравнивает сумму 10 и 11 строки (где в том числе) с 9 строкой.  И последнее условие также сравнивает сумму (в том числе) 13 и 14 строки с 12 строкой по графам с 3 по 6.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/>
              <a:t>Также условие контроля может быть записано в виде показателя, в этом случае расчетное значение приравнивается к нулю. В первом условии рассчитывается доля строки 3 (значение 1000) из строки 1 (значение 2000), получается 50%. Во втором доля строки 4 (70) из строки 3 (1000), получается 7%.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CF8B-ACA8-4C7E-BCE0-FE3576D98836}" type="datetime1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08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71C-B1E8-4A83-9AF1-0D13231373D8}" type="datetime1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9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5058-4DC6-4295-808E-5E0028A81A3B}" type="datetime1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12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8EC5-14EF-4809-BAB6-407EB3B317B4}" type="datetime1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1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ABB7-5592-441C-9E29-910A262FB1FB}" type="datetime1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5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50C9-A62B-49B3-B569-D6ECBADF359A}" type="datetime1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65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AAA1-30E6-4836-91A9-D648868D59A0}" type="datetime1">
              <a:rPr lang="ru-RU" smtClean="0"/>
              <a:t>22.12.2020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20B8-179A-4035-BF47-E487751F369D}" type="datetime1">
              <a:rPr lang="ru-RU" smtClean="0"/>
              <a:t>22.12.2020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19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73E6-C927-4D29-93A8-FBF5CA0127AD}" type="datetime1">
              <a:rPr lang="ru-RU" smtClean="0"/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2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35AE-2E21-473F-B022-53E98574DDAB}" type="datetime1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9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A880-0800-4EB3-8204-A3AF27ACE583}" type="datetime1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4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01394-BD94-4081-86B3-4C60AD41524D}" type="datetime1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6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indent="274638">
              <a:tabLst>
                <a:tab pos="266700" algn="l"/>
              </a:tabLst>
            </a:pPr>
            <a:r>
              <a:rPr lang="ru-RU" sz="2800" b="1" dirty="0"/>
              <a:t>Дополнение условий контроля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74319" y="916219"/>
            <a:ext cx="9313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74638">
              <a:tabLst>
                <a:tab pos="266700" algn="l"/>
              </a:tabLst>
            </a:pPr>
            <a:r>
              <a:rPr lang="ru-RU" sz="2400" b="1" dirty="0"/>
              <a:t>Дополнение</a:t>
            </a:r>
            <a:r>
              <a:rPr lang="ru-RU" sz="2400" dirty="0"/>
              <a:t> или редактирование</a:t>
            </a:r>
            <a:r>
              <a:rPr lang="ru-RU" sz="2400" b="1" dirty="0"/>
              <a:t> </a:t>
            </a:r>
            <a:r>
              <a:rPr lang="ru-RU" sz="2400" dirty="0"/>
              <a:t>контролей</a:t>
            </a:r>
            <a:r>
              <a:rPr lang="ru-RU" sz="2400" b="1" dirty="0"/>
              <a:t>:</a:t>
            </a:r>
            <a:r>
              <a:rPr lang="ru-RU" sz="2400" dirty="0"/>
              <a:t> </a:t>
            </a:r>
          </a:p>
          <a:p>
            <a:pPr indent="274638">
              <a:tabLst>
                <a:tab pos="266700" algn="l"/>
              </a:tabLst>
            </a:pPr>
            <a:r>
              <a:rPr lang="ru-RU" sz="2400" dirty="0"/>
              <a:t>меню </a:t>
            </a:r>
            <a:r>
              <a:rPr lang="ru-RU" sz="2400" b="1" dirty="0">
                <a:solidFill>
                  <a:srgbClr val="FF0000"/>
                </a:solidFill>
              </a:rPr>
              <a:t>Оператор</a:t>
            </a:r>
            <a:r>
              <a:rPr lang="ru-RU" sz="2400" dirty="0"/>
              <a:t> – </a:t>
            </a:r>
            <a:r>
              <a:rPr lang="ru-RU" sz="2400" b="1" dirty="0">
                <a:solidFill>
                  <a:srgbClr val="FF0000"/>
                </a:solidFill>
              </a:rPr>
              <a:t>Словари </a:t>
            </a:r>
            <a:r>
              <a:rPr lang="ru-RU" sz="2400" dirty="0"/>
              <a:t>–</a:t>
            </a:r>
            <a:r>
              <a:rPr lang="ru-RU" sz="2400" b="1" dirty="0">
                <a:solidFill>
                  <a:srgbClr val="FF0000"/>
                </a:solidFill>
              </a:rPr>
              <a:t> Словарь условий контроля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365" y="1858285"/>
            <a:ext cx="5990772" cy="4592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5650523" y="5066210"/>
            <a:ext cx="3464319" cy="586145"/>
          </a:xfrm>
          <a:prstGeom prst="roundRect">
            <a:avLst>
              <a:gd name="adj" fmla="val 952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/>
              <a:t>Алгоритм написания условий контроля изложен в </a:t>
            </a:r>
            <a:r>
              <a:rPr lang="ru-RU" sz="1600" b="1" dirty="0">
                <a:solidFill>
                  <a:srgbClr val="00B050"/>
                </a:solidFill>
              </a:rPr>
              <a:t>Руководстве пользователя</a:t>
            </a:r>
            <a:endParaRPr lang="ru-RU" sz="1400" b="1" dirty="0">
              <a:solidFill>
                <a:srgbClr val="00B05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0542" y="1864324"/>
            <a:ext cx="3004365" cy="4379655"/>
          </a:xfrm>
          <a:prstGeom prst="roundRect">
            <a:avLst>
              <a:gd name="adj" fmla="val 95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300" dirty="0"/>
              <a:t>Условия контроля хранятся в файле </a:t>
            </a:r>
            <a:r>
              <a:rPr lang="en-US" sz="2300" b="1" dirty="0">
                <a:solidFill>
                  <a:srgbClr val="0000FF"/>
                </a:solidFill>
              </a:rPr>
              <a:t>POKAZ.DBF</a:t>
            </a:r>
            <a:r>
              <a:rPr lang="ru-RU" sz="2300" dirty="0"/>
              <a:t>. </a:t>
            </a:r>
          </a:p>
          <a:p>
            <a:pPr>
              <a:spcBef>
                <a:spcPts val="1800"/>
              </a:spcBef>
            </a:pPr>
            <a:r>
              <a:rPr lang="ru-RU" sz="2300" dirty="0"/>
              <a:t>В том случае, если произвести </a:t>
            </a:r>
            <a:r>
              <a:rPr lang="ru-RU" sz="2300" b="1" dirty="0">
                <a:solidFill>
                  <a:srgbClr val="0000FF"/>
                </a:solidFill>
              </a:rPr>
              <a:t>замену</a:t>
            </a:r>
            <a:r>
              <a:rPr lang="ru-RU" sz="2300" dirty="0"/>
              <a:t> этого файла то введенные контроли </a:t>
            </a:r>
            <a:r>
              <a:rPr lang="ru-RU" sz="2300" b="1" dirty="0">
                <a:solidFill>
                  <a:srgbClr val="0000FF"/>
                </a:solidFill>
              </a:rPr>
              <a:t>будут затерты</a:t>
            </a:r>
            <a:r>
              <a:rPr lang="ru-RU" sz="2300" dirty="0"/>
              <a:t> и потребуется их </a:t>
            </a:r>
            <a:r>
              <a:rPr lang="ru-RU" sz="2300" b="1" dirty="0">
                <a:solidFill>
                  <a:srgbClr val="0000FF"/>
                </a:solidFill>
              </a:rPr>
              <a:t>повторное добавление</a:t>
            </a:r>
            <a:r>
              <a:rPr lang="ru-RU" sz="2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69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indent="274638">
              <a:tabLst>
                <a:tab pos="266700" algn="l"/>
              </a:tabLst>
            </a:pPr>
            <a:r>
              <a:rPr lang="ru-RU" sz="2800" b="1" dirty="0"/>
              <a:t>Словарь условий контроля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63073"/>
            <a:ext cx="7859058" cy="5430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19777" y="2499475"/>
            <a:ext cx="209070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Наборы контролей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97065" y="3939625"/>
            <a:ext cx="197970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Условия контроля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01943" y="4835933"/>
            <a:ext cx="4578078" cy="71508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6700" algn="l"/>
              </a:tabLst>
            </a:pPr>
            <a:r>
              <a:rPr lang="ru-RU" b="1" dirty="0"/>
              <a:t>Максимальная длина формулы </a:t>
            </a:r>
            <a:r>
              <a:rPr lang="ru-RU" b="1" dirty="0">
                <a:solidFill>
                  <a:srgbClr val="FF0000"/>
                </a:solidFill>
              </a:rPr>
              <a:t>не должна превышать 254 байта (знака)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7621" y="1122143"/>
            <a:ext cx="1100299" cy="52322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3 знака на код формы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183166" y="1734384"/>
            <a:ext cx="289754" cy="39501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00350" y="780277"/>
            <a:ext cx="1286783" cy="95410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25 знаков на название вида контроля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001943" y="1860807"/>
            <a:ext cx="289754" cy="39501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34670" y="780277"/>
            <a:ext cx="1286783" cy="95410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8 знаков для начала и конца интервала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5623203" y="1860807"/>
            <a:ext cx="289754" cy="39501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4807429" y="1849270"/>
            <a:ext cx="289754" cy="39501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779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indent="274638">
              <a:tabLst>
                <a:tab pos="266700" algn="l"/>
              </a:tabLst>
            </a:pPr>
            <a:r>
              <a:rPr lang="ru-RU" sz="2800" b="1" dirty="0"/>
              <a:t>Методология условий контроля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4500" y="900315"/>
            <a:ext cx="68643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11000038 0353,2200,1:3,03&gt;53,2200,1:3,04*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0542" y="1423535"/>
          <a:ext cx="9194371" cy="51108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{17292A2E-F333-43FB-9621-5CBBE7FDCDCB}</a:tableStyleId>
              </a:tblPr>
              <a:tblGrid>
                <a:gridCol w="834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0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3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номер книги (2 знака), берется из инструкции (Справочная).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000038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номер условия (6 знаков), берется из инструкции (Справочная).</a:t>
                      </a:r>
                      <a:endParaRPr lang="ru-RU" sz="1100" b="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03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тип ошибки (2 знака) для внутриформенного и межформенного контролей.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030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тип ошибки (3 знака) для межгодового контроля, 0 - предудущий год.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031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тип ошибки (3 знака) для межгодового контроля, 1 - отчетный год.   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53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номер формы (1-3 знака в зависимости от номера формы).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Для формы с разрезом отведено 5 знаков (2 знака на разрез, 3 знака на номер формы), причем разрез указывается первым. Например, для  формы 41 с первым разрезом: 01041, со вторым разрезом: 02041.</a:t>
                      </a:r>
                      <a:endParaRPr lang="ru-RU" sz="1100" b="0" dirty="0">
                        <a:effectLst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2200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номер таблицы (4 знака).                                          </a:t>
                      </a:r>
                      <a:endParaRPr lang="ru-RU" sz="1100" b="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11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1:3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выражение для номера строки (с 1 по 3). Номер строки может обозначаться как                1,11,111 (для одной строки в зависимости от ее номера), или с перечислением следующим образом (примеры):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1:3 - проверить с первой по третью;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1.3.5. – перечисление, проверить строки 1,3,5;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1+2-3  - вычисление, ( 1 стр.+2 стр.-3 стр.)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1П6    - сумма с 1 по 5 строки (П  - заглавная); 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1+5    - сумма строк .                                 </a:t>
                      </a:r>
                      <a:endParaRPr lang="ru-RU" sz="1100" b="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6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</a:rPr>
                        <a:t>03</a:t>
                      </a:r>
                      <a:endParaRPr lang="ru-RU" sz="1100" b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номер графы (всегда 2 знака).   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Номер графы может перечисляться как номер строк: 01:05, 01.02.04   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Одновременная установка для строк s1:s2 и  граф g1:g2 не  допускается (где s1 и s2 - номера строк, а g1 и g2 - номера граф). 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В отличие от строк все вычисления для граф описываются отдельно. </a:t>
                      </a:r>
                      <a:endParaRPr lang="ru-RU" sz="1100" b="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*</a:t>
                      </a:r>
                      <a:endParaRPr lang="ru-RU" sz="1100" b="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окончание условия контроля (звездочка). Обязательна. Ставится в конце строки условия (пробел перед ней не допускается).         </a:t>
                      </a:r>
                      <a:endParaRPr lang="ru-RU" sz="1100" b="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75" marR="6857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10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indent="274638">
              <a:tabLst>
                <a:tab pos="266700" algn="l"/>
              </a:tabLst>
            </a:pPr>
            <a:r>
              <a:rPr lang="ru-RU" sz="2800" b="1" dirty="0"/>
              <a:t>Методология условий контроля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70542" y="1127760"/>
          <a:ext cx="9276378" cy="53656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4216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9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6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1:3    - проверить с 1 строки по 3: 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0353,2200,1:3,03&gt;53,2200,1:3,04*                 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495">
                <a:tc>
                  <a:txBody>
                    <a:bodyPr/>
                    <a:lstStyle/>
                    <a:p>
                      <a:pPr marL="1588" lvl="2" indent="0" algn="just"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1.2.4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- перечисление участвующих в контроле строк:                               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588" indent="0">
                        <a:spcAft>
                          <a:spcPts val="0"/>
                        </a:spcAft>
                        <a:tabLst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(где, 1,2,3 строки 4 графы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д.б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больше 1,2,3 строк 5 графы).                                                   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0437,2200,1.2.3,04&gt;37,2200,1.2.3,05*           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8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7.8.11:14 - комбинированные: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(где строки 7,8 и с 11 по 14 гр.13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д.б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        &lt;= строкам 7,8 и с 11 по 14 графы 5.)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3048,2000,7.8.11:14,13&lt;=8,2000,7.8.11:14,05*  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2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3+5-11 - вычисление (разность или сумма):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2049,2000,1,05:12=9,2000,3+5-11,05:12*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68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просуммировать с 11 по 17 строки где,10 строка 4 графа = сумме строк с 11 по 17 по 4 графе: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0112,1100,10,04=12,1100,11П17,04*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просуммировать строки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0336,2300,16,05:15=36,2300,1+5П10+12П15,05:15*          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68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просуммировать строки, где сумма строк 5,6,7 по гр.5 больше или равна строке 4  графы 4: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3277,2000,5+6+7,05&gt;=35,2100,4,04*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76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indent="274638">
              <a:tabLst>
                <a:tab pos="266700" algn="l"/>
              </a:tabLst>
            </a:pPr>
            <a:r>
              <a:rPr lang="ru-RU" sz="2800" b="1" dirty="0"/>
              <a:t>Проведение контроля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47" y="1001134"/>
            <a:ext cx="9314120" cy="54215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85191" y="2186567"/>
            <a:ext cx="1973810" cy="369332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условие контроля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317360" y="2466925"/>
            <a:ext cx="467832" cy="195576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8103" y="3772153"/>
            <a:ext cx="1882247" cy="30777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значение левой части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1325043" y="3659464"/>
            <a:ext cx="145715" cy="225377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61176" y="3785470"/>
            <a:ext cx="2645724" cy="30777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значение правой части условия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H="1" flipV="1">
            <a:off x="2923067" y="3620070"/>
            <a:ext cx="157919" cy="225378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71885" y="3192743"/>
            <a:ext cx="832279" cy="30777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разница</a:t>
            </a:r>
          </a:p>
        </p:txBody>
      </p:sp>
      <p:cxnSp>
        <p:nvCxnSpPr>
          <p:cNvPr id="24" name="Прямая со стрелкой 23"/>
          <p:cNvCxnSpPr>
            <a:stCxn id="23" idx="1"/>
          </p:cNvCxnSpPr>
          <p:nvPr/>
        </p:nvCxnSpPr>
        <p:spPr>
          <a:xfrm flipH="1" flipV="1">
            <a:off x="3913967" y="3233942"/>
            <a:ext cx="157918" cy="11269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787" y="2802084"/>
            <a:ext cx="4006552" cy="3164860"/>
          </a:xfrm>
          <a:prstGeom prst="roundRect">
            <a:avLst>
              <a:gd name="adj" fmla="val 748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/>
              <a:t>Расшифровка условия контроля: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30,2800,1,03:06 =</a:t>
            </a:r>
          </a:p>
          <a:p>
            <a:r>
              <a:rPr lang="ru-RU" dirty="0"/>
              <a:t>30,2800,2+6+8+9+12+15П20,03:06*</a:t>
            </a:r>
          </a:p>
          <a:p>
            <a:pPr algn="ctr">
              <a:lnSpc>
                <a:spcPct val="150000"/>
              </a:lnSpc>
            </a:pPr>
            <a:r>
              <a:rPr lang="ru-RU" sz="1400" dirty="0"/>
              <a:t>означает</a:t>
            </a:r>
          </a:p>
          <a:p>
            <a:r>
              <a:rPr lang="ru-RU" dirty="0"/>
              <a:t>по форме </a:t>
            </a:r>
            <a:r>
              <a:rPr lang="ru-RU" b="1" dirty="0">
                <a:solidFill>
                  <a:srgbClr val="FF0000"/>
                </a:solidFill>
              </a:rPr>
              <a:t>30 </a:t>
            </a:r>
            <a:r>
              <a:rPr lang="ru-RU" dirty="0"/>
              <a:t>таблице </a:t>
            </a:r>
            <a:r>
              <a:rPr lang="ru-RU" b="1" dirty="0">
                <a:solidFill>
                  <a:srgbClr val="FF0000"/>
                </a:solidFill>
              </a:rPr>
              <a:t>2800</a:t>
            </a:r>
            <a:r>
              <a:rPr lang="ru-RU" dirty="0"/>
              <a:t> </a:t>
            </a:r>
          </a:p>
          <a:p>
            <a:r>
              <a:rPr lang="ru-RU" dirty="0"/>
              <a:t>  строка </a:t>
            </a:r>
            <a:r>
              <a:rPr lang="ru-RU" b="1" dirty="0">
                <a:solidFill>
                  <a:srgbClr val="FF0000"/>
                </a:solidFill>
              </a:rPr>
              <a:t>1</a:t>
            </a:r>
            <a:r>
              <a:rPr lang="ru-RU" dirty="0"/>
              <a:t> по графам </a:t>
            </a:r>
            <a:r>
              <a:rPr lang="ru-RU" b="1" dirty="0">
                <a:solidFill>
                  <a:srgbClr val="FF0000"/>
                </a:solidFill>
              </a:rPr>
              <a:t>3 - 6 </a:t>
            </a:r>
          </a:p>
          <a:p>
            <a:r>
              <a:rPr lang="ru-RU" dirty="0"/>
              <a:t>должна быть </a:t>
            </a:r>
            <a:r>
              <a:rPr lang="ru-RU" b="1" dirty="0">
                <a:solidFill>
                  <a:srgbClr val="FF0000"/>
                </a:solidFill>
              </a:rPr>
              <a:t>равна</a:t>
            </a:r>
            <a:r>
              <a:rPr lang="ru-RU" dirty="0"/>
              <a:t> </a:t>
            </a:r>
          </a:p>
          <a:p>
            <a:r>
              <a:rPr lang="ru-RU" dirty="0"/>
              <a:t>  в той же таблице </a:t>
            </a:r>
          </a:p>
          <a:p>
            <a:r>
              <a:rPr lang="ru-RU" dirty="0"/>
              <a:t>строкам </a:t>
            </a:r>
            <a:r>
              <a:rPr lang="ru-RU" b="1" dirty="0">
                <a:solidFill>
                  <a:srgbClr val="FF0000"/>
                </a:solidFill>
              </a:rPr>
              <a:t>2 + 6 + 8 + 9 + 12 + с 15 по 20 </a:t>
            </a:r>
          </a:p>
          <a:p>
            <a:r>
              <a:rPr lang="ru-RU" dirty="0"/>
              <a:t>  по графам </a:t>
            </a:r>
            <a:r>
              <a:rPr lang="ru-RU" b="1" dirty="0">
                <a:solidFill>
                  <a:srgbClr val="FF0000"/>
                </a:solidFill>
              </a:rPr>
              <a:t>3 - 6</a:t>
            </a:r>
          </a:p>
        </p:txBody>
      </p:sp>
    </p:spTree>
    <p:extLst>
      <p:ext uri="{BB962C8B-B14F-4D97-AF65-F5344CB8AC3E}">
        <p14:creationId xmlns:p14="http://schemas.microsoft.com/office/powerpoint/2010/main" val="262926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Группа 3"/>
          <p:cNvGrpSpPr/>
          <p:nvPr/>
        </p:nvGrpSpPr>
        <p:grpSpPr>
          <a:xfrm>
            <a:off x="370542" y="1034250"/>
            <a:ext cx="8901049" cy="5480602"/>
            <a:chOff x="370542" y="1034250"/>
            <a:chExt cx="8901049" cy="5480602"/>
          </a:xfrm>
        </p:grpSpPr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542" y="1034250"/>
              <a:ext cx="8901049" cy="548060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35214" y="1955442"/>
              <a:ext cx="2444869" cy="1041601"/>
            </a:xfrm>
            <a:prstGeom prst="rect">
              <a:avLst/>
            </a:prstGeom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indent="274638">
              <a:tabLst>
                <a:tab pos="266700" algn="l"/>
              </a:tabLst>
            </a:pPr>
            <a:r>
              <a:rPr lang="ru-RU" sz="2800" b="1" dirty="0"/>
              <a:t>Проведение контроля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772400" y="2862413"/>
            <a:ext cx="1898277" cy="369332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1000 / 2000 х 100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8051688" y="3242654"/>
            <a:ext cx="467832" cy="195576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30424" y="4455042"/>
            <a:ext cx="1664238" cy="369332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70 / 1000 х 100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H="1" flipV="1">
            <a:off x="8030424" y="4173842"/>
            <a:ext cx="489096" cy="28120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33855" y="4239598"/>
            <a:ext cx="3938545" cy="2397621"/>
          </a:xfrm>
          <a:prstGeom prst="roundRect">
            <a:avLst>
              <a:gd name="adj" fmla="val 748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/>
              <a:t>Расшифровка условия контроля: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en-US" dirty="0"/>
              <a:t>30,2801,3,03</a:t>
            </a:r>
            <a:r>
              <a:rPr lang="ru-RU" dirty="0"/>
              <a:t> </a:t>
            </a:r>
            <a:r>
              <a:rPr lang="en-US" dirty="0"/>
              <a:t>/</a:t>
            </a:r>
            <a:r>
              <a:rPr lang="ru-RU" dirty="0"/>
              <a:t> </a:t>
            </a:r>
            <a:r>
              <a:rPr lang="en-US" dirty="0"/>
              <a:t>30,2801,1,03X'100'='0'* 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  отображается </a:t>
            </a:r>
            <a:r>
              <a:rPr lang="ru-RU" b="1" dirty="0">
                <a:solidFill>
                  <a:srgbClr val="FF0000"/>
                </a:solidFill>
              </a:rPr>
              <a:t>соотношение</a:t>
            </a:r>
          </a:p>
          <a:p>
            <a:r>
              <a:rPr lang="ru-RU" dirty="0"/>
              <a:t>     по форме </a:t>
            </a:r>
            <a:r>
              <a:rPr lang="ru-RU" b="1" dirty="0">
                <a:solidFill>
                  <a:srgbClr val="FF0000"/>
                </a:solidFill>
              </a:rPr>
              <a:t>30 </a:t>
            </a:r>
            <a:r>
              <a:rPr lang="ru-RU" dirty="0"/>
              <a:t>таблице </a:t>
            </a:r>
            <a:r>
              <a:rPr lang="ru-RU" b="1" dirty="0">
                <a:solidFill>
                  <a:srgbClr val="FF0000"/>
                </a:solidFill>
              </a:rPr>
              <a:t>2801</a:t>
            </a:r>
            <a:r>
              <a:rPr lang="ru-RU" dirty="0"/>
              <a:t> </a:t>
            </a:r>
          </a:p>
          <a:p>
            <a:r>
              <a:rPr lang="ru-RU" dirty="0"/>
              <a:t>  строки </a:t>
            </a:r>
            <a:r>
              <a:rPr lang="ru-RU" b="1" dirty="0">
                <a:solidFill>
                  <a:srgbClr val="FF0000"/>
                </a:solidFill>
              </a:rPr>
              <a:t>3</a:t>
            </a:r>
            <a:r>
              <a:rPr lang="ru-RU" dirty="0"/>
              <a:t> графы</a:t>
            </a:r>
            <a:r>
              <a:rPr lang="ru-RU" b="1" dirty="0">
                <a:solidFill>
                  <a:srgbClr val="FF0000"/>
                </a:solidFill>
              </a:rPr>
              <a:t> 3 </a:t>
            </a:r>
          </a:p>
          <a:p>
            <a:r>
              <a:rPr lang="ru-RU" b="1" dirty="0">
                <a:solidFill>
                  <a:srgbClr val="FF0000"/>
                </a:solidFill>
              </a:rPr>
              <a:t>     к</a:t>
            </a:r>
            <a:r>
              <a:rPr lang="ru-RU" dirty="0"/>
              <a:t> той же таблице </a:t>
            </a:r>
          </a:p>
          <a:p>
            <a:r>
              <a:rPr lang="ru-RU" dirty="0"/>
              <a:t>  строке </a:t>
            </a:r>
            <a:r>
              <a:rPr lang="ru-RU" b="1" dirty="0">
                <a:solidFill>
                  <a:srgbClr val="FF0000"/>
                </a:solidFill>
              </a:rPr>
              <a:t>1 </a:t>
            </a:r>
            <a:r>
              <a:rPr lang="ru-RU" dirty="0"/>
              <a:t>графе </a:t>
            </a:r>
            <a:r>
              <a:rPr lang="ru-RU" b="1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5101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37" y="257755"/>
            <a:ext cx="9386841" cy="601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26242" y="789006"/>
            <a:ext cx="8790429" cy="686574"/>
          </a:xfrm>
          <a:prstGeom prst="roundRect">
            <a:avLst>
              <a:gd name="adj" fmla="val 2572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/>
              <a:t>30,5401,7,03=30,5402,1+4+5+6+7+8+9+11+13,03*</a:t>
            </a:r>
          </a:p>
        </p:txBody>
      </p:sp>
    </p:spTree>
    <p:extLst>
      <p:ext uri="{BB962C8B-B14F-4D97-AF65-F5344CB8AC3E}">
        <p14:creationId xmlns:p14="http://schemas.microsoft.com/office/powerpoint/2010/main" val="1266991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49" y="218167"/>
            <a:ext cx="9308123" cy="278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6750" y="3516673"/>
            <a:ext cx="8988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0330,  5401,  4,  03:05  /  30,  5401,  1,  03:05  =  '0'*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6750" y="4737542"/>
            <a:ext cx="8988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0330,  5401,  5,  03:05  /  30,  5401,  2,  03:05  =  '0'*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6750" y="3044305"/>
            <a:ext cx="7320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</a:rPr>
              <a:t>Число исследований на 1 человека всего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6750" y="4152767"/>
            <a:ext cx="5070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</a:rPr>
              <a:t>	на 1 ребенка до 17 лет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6749" y="5242750"/>
            <a:ext cx="9558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</a:rPr>
              <a:t>	на 1 человека старше трудоспособного возраста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6749" y="5812018"/>
            <a:ext cx="8988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0330,  5401,  6,  03:05  /  30,  5401,  3,  03:05  =  '0'* </a:t>
            </a:r>
          </a:p>
        </p:txBody>
      </p:sp>
    </p:spTree>
    <p:extLst>
      <p:ext uri="{BB962C8B-B14F-4D97-AF65-F5344CB8AC3E}">
        <p14:creationId xmlns:p14="http://schemas.microsoft.com/office/powerpoint/2010/main" val="1311734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5037</TotalTime>
  <Words>1351</Words>
  <Application>Microsoft Office PowerPoint</Application>
  <PresentationFormat>Лист A4 (210x297 мм)</PresentationFormat>
  <Paragraphs>125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Тема Office</vt:lpstr>
      <vt:lpstr>Дополнение условий контроля</vt:lpstr>
      <vt:lpstr>Словарь условий контроля</vt:lpstr>
      <vt:lpstr>Методология условий контроля</vt:lpstr>
      <vt:lpstr>Методология условий контроля</vt:lpstr>
      <vt:lpstr>Проведение контроля</vt:lpstr>
      <vt:lpstr>Проведение контроля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С. Сошников</dc:creator>
  <cp:lastModifiedBy>Никита Голубев</cp:lastModifiedBy>
  <cp:revision>317</cp:revision>
  <cp:lastPrinted>2015-10-06T12:00:54Z</cp:lastPrinted>
  <dcterms:created xsi:type="dcterms:W3CDTF">2014-09-30T10:01:07Z</dcterms:created>
  <dcterms:modified xsi:type="dcterms:W3CDTF">2020-12-22T11:17:11Z</dcterms:modified>
</cp:coreProperties>
</file>