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EAB72-5C84-4D4F-B364-62BB0EC75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0FA72E-F6E6-4457-BD87-72F55EBDB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52451-24CA-4ED2-960C-47234506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D09C7-A617-422D-8FCB-D913F6AE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5249D-F925-42AA-8D24-D9CECE76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0A950-A347-4015-9ED1-15E90B8D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D3D15-7BE8-430B-99A7-F5138615C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AB668-D506-4FF8-B434-E42D8F30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9BC99-6417-4CE2-A415-B15D72FD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50FB4-219D-48AD-AA49-364AEADE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6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FE46BD-431E-4601-9AAE-7683DEE06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0EF510-F84B-4BD2-89B8-A7E403D7D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83ADB-8884-477B-8C4E-8E7A3E53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2D6A6-0036-4AAB-8EBA-A1C44D83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E3952-5DF1-4B0F-9C15-36A7D0CB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16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8FC2B-DF7C-4DE1-A160-6A4F7506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8A84C-241A-46DF-A1D6-5BE06BB0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06F30-ED5A-4ABA-8B51-5216F169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8A8536-4A08-4766-8942-780BA29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02290-E4EE-41FB-894B-86645407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7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245C1-3216-4E4A-9C45-78242590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685F64-6283-416C-90DC-C0ADDE77B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2A74-EC55-490D-99B1-F09DC4D2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4E3F8-7EEC-40AF-A1FF-2F9F2C96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3A708-874A-4677-B111-93898995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5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46846-9435-44DE-B869-8EA317D0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F34ED-DFA9-42B4-B88A-DD1FB4869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5BA1ED-3221-40E1-9759-B9C20E7CE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4E39C6-D7E2-4F98-9373-4F821D8E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367CCB-8A73-4EB1-A55A-0BFE2221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A560B1-EB8D-419E-8925-C0ACD531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3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DF061-057B-40EE-BD72-7680AC3B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BB424A-2F09-4D7E-9482-E3D04FE95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5BA90F-5612-4DF2-B314-03F7C3A90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4D07AF-FACD-4382-8FD4-84BA7FE46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A10E33-76FF-4520-82C8-ABC0E45D4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00EF4C-FF64-4F9F-8526-B54CBC11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1A01BE-DCF4-4182-8993-FE43E6ED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F93E83-6F4C-4E67-9E5C-98E3A34B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9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403D-8EFC-4849-B9D0-4E6A87B0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D17932-69C6-4533-AA4A-C8A75096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679B25-7AB8-4FC4-BC7F-238870CE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880BE-94B9-4A95-A179-3331F49C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9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87C83C-437B-4EC0-AD5C-BE4FEC63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57DC9C-7F03-4274-9690-009BB8B1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672310-013F-4E3C-A82A-4F68BBEC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2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BC557-E897-4A13-A479-0669A831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66E78-4B18-4FD8-A3C1-CC5E17FFE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48D43-27C6-46B3-BD1D-135F94250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92423F-2B49-4AEB-B0A9-DE0F0D7E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975748-CD69-45EE-8725-A417A39C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2EC78-6AA3-42CA-AD16-67F18047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C679-3A37-4B24-A16E-D1FB60BF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6E59D4-8047-49FB-95AC-301FC63E0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7FA4C-B2A5-4465-9289-34B85CCC1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F3E19C-3936-4A4D-AB8E-7CB104FF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E537DE-5C49-47B7-AB81-4D763541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9A033C-6B73-4A37-A1C5-E97821C8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0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EFC54-10E2-4D25-AF97-C57EF987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F0A535-E87E-4DEE-B49B-1575364A6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28C16-5673-4AD1-A3CB-6AF4E1199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2CC7-D7ED-4613-9C27-6C1C5D73096C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1AA78-B0B6-4518-916C-8774D45C5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1252E-2B17-4F26-A82D-C1C00B16B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F9F8-D6FF-4970-A508-422A5804F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bms.rkomi.ru/index.php/godovye-otche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.v.zyabrev@minzdrav.rkomi.ru" TargetMode="External"/><Relationship Id="rId3" Type="http://schemas.openxmlformats.org/officeDocument/2006/relationships/hyperlink" Target="mailto:n.g.ivanenko@minzdrav.rkomi.ru" TargetMode="External"/><Relationship Id="rId7" Type="http://schemas.openxmlformats.org/officeDocument/2006/relationships/hyperlink" Target="mailto:n.v.azarenkova@minzdrav.rkomi.ru" TargetMode="External"/><Relationship Id="rId2" Type="http://schemas.openxmlformats.org/officeDocument/2006/relationships/hyperlink" Target="mailto:t.n.senkina@minzdrav.rkomi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.v.hozyainova@minzdrav.rkomi.ru" TargetMode="External"/><Relationship Id="rId5" Type="http://schemas.openxmlformats.org/officeDocument/2006/relationships/hyperlink" Target="mailto:n.e.morozova@minzdrav.rkomi.ru" TargetMode="External"/><Relationship Id="rId4" Type="http://schemas.openxmlformats.org/officeDocument/2006/relationships/hyperlink" Target="mailto:n.a.zhigalova@minzdrav.rkomi.ru" TargetMode="External"/><Relationship Id="rId9" Type="http://schemas.openxmlformats.org/officeDocument/2006/relationships/hyperlink" Target="mailto:a.a.krasavtseva@minzdrav.rkomi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ikishina_t@komirck.ru" TargetMode="External"/><Relationship Id="rId2" Type="http://schemas.openxmlformats.org/officeDocument/2006/relationships/hyperlink" Target="mailto:medstat@gbuzrkkrnd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.emelyanova@tcmkrk.r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rspkkomi@mail.ru" TargetMode="External"/><Relationship Id="rId3" Type="http://schemas.openxmlformats.org/officeDocument/2006/relationships/hyperlink" Target="mailto:rbmsrk@minzdrav.rkomi.ru" TargetMode="External"/><Relationship Id="rId7" Type="http://schemas.openxmlformats.org/officeDocument/2006/relationships/hyperlink" Target="mailto:Fizdispanser-rk@yandex.ru" TargetMode="External"/><Relationship Id="rId2" Type="http://schemas.openxmlformats.org/officeDocument/2006/relationships/hyperlink" Target="mailto:rptd74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KVD@PARMA.RU" TargetMode="External"/><Relationship Id="rId5" Type="http://schemas.openxmlformats.org/officeDocument/2006/relationships/hyperlink" Target="mailto:komiaids@mail.ru" TargetMode="External"/><Relationship Id="rId4" Type="http://schemas.openxmlformats.org/officeDocument/2006/relationships/hyperlink" Target="mailto:tcmkrk@yandex.r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B1473-DFC9-4459-A217-556F22248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Подготовка к сдаче годовых отчетов за 2022 год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A581D2-DEFE-47EC-AE10-F2247ACCD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5680"/>
            <a:ext cx="9573087" cy="2203958"/>
          </a:xfrm>
        </p:spPr>
        <p:txBody>
          <a:bodyPr>
            <a:normAutofit/>
          </a:bodyPr>
          <a:lstStyle/>
          <a:p>
            <a:r>
              <a:rPr lang="ru-RU" dirty="0"/>
              <a:t>ГБУЗ РК «РМИАЦ»</a:t>
            </a:r>
          </a:p>
          <a:p>
            <a:endParaRPr lang="ru-RU" dirty="0"/>
          </a:p>
          <a:p>
            <a:r>
              <a:rPr lang="ru-RU" dirty="0"/>
              <a:t>Иваненко Николай Геннадьевич – заместитель директора по ОМР</a:t>
            </a:r>
          </a:p>
          <a:p>
            <a:r>
              <a:rPr lang="ru-RU" dirty="0"/>
              <a:t>Жигалова Наталья Анатольевна – начальник отдела медицинской статистики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3CA312-20C5-4DF0-8057-FDD5137A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63538"/>
            <a:ext cx="3746634" cy="11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4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40C4A-D555-4835-BDD4-3ECEA18D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«Прочие»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84E80C-586E-4C8C-9AD4-167EF9F7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строки «Прочие» необходимо разъяснить при сдаче отчетов (№ формы, № таблицы, № строки…)</a:t>
            </a:r>
          </a:p>
          <a:p>
            <a:r>
              <a:rPr lang="ru-RU" dirty="0"/>
              <a:t>Пример: ф.№30, тб.2800, стр.20 Прочие операции – расшифровать строку целиком, расписать какие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326708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7098-8022-4BD3-88C4-E1CA0997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«</a:t>
            </a:r>
            <a:r>
              <a:rPr lang="ru-RU" dirty="0" err="1"/>
              <a:t>Медстат</a:t>
            </a:r>
            <a:r>
              <a:rPr lang="ru-RU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B6929-8C24-4F25-BBF5-30BA7AC20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772233"/>
          </a:xfrm>
        </p:spPr>
        <p:txBody>
          <a:bodyPr/>
          <a:lstStyle/>
          <a:p>
            <a:r>
              <a:rPr lang="ru-RU" dirty="0"/>
              <a:t>На сайте ГБУЗ РК «РМИАЦ» выложено ПО «</a:t>
            </a:r>
            <a:r>
              <a:rPr lang="ru-RU" dirty="0" err="1"/>
              <a:t>Медстат</a:t>
            </a:r>
            <a:r>
              <a:rPr lang="ru-RU" dirty="0"/>
              <a:t>». Необходимо проверять обновления ПО «</a:t>
            </a:r>
            <a:r>
              <a:rPr lang="ru-RU" dirty="0" err="1"/>
              <a:t>Медстат</a:t>
            </a:r>
            <a:r>
              <a:rPr lang="ru-RU" dirty="0"/>
              <a:t>». Об изменениях будет сообщаться в чате </a:t>
            </a:r>
            <a:r>
              <a:rPr lang="ru-RU" dirty="0" err="1"/>
              <a:t>Медстатистиков</a:t>
            </a:r>
            <a:r>
              <a:rPr lang="ru-RU" dirty="0"/>
              <a:t> в </a:t>
            </a:r>
            <a:r>
              <a:rPr lang="en-US" dirty="0" err="1"/>
              <a:t>WatsApp</a:t>
            </a:r>
            <a:r>
              <a:rPr lang="ru-RU" dirty="0"/>
              <a:t> и в чате главных врачей в </a:t>
            </a:r>
            <a:r>
              <a:rPr lang="en-US" dirty="0"/>
              <a:t>Telegram</a:t>
            </a:r>
            <a:r>
              <a:rPr lang="ru-RU" dirty="0"/>
              <a:t>.</a:t>
            </a:r>
          </a:p>
          <a:p>
            <a:r>
              <a:rPr lang="ru-RU" dirty="0"/>
              <a:t>Так же на сайте выложены краткие инструкции по работе с ПО «</a:t>
            </a:r>
            <a:r>
              <a:rPr lang="ru-RU" dirty="0" err="1"/>
              <a:t>Медстат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94746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96283A-1E2E-49C2-BFC4-FE503D2BA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63" y="1905328"/>
            <a:ext cx="7081035" cy="44504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41E7-97A0-441C-A93D-8D3745A8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9" y="83011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Особенности использования системы обработки статистической отчетности «МЕДСТАТ»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D0CA7-D952-4A82-B872-2F506C3C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5" y="1253331"/>
            <a:ext cx="10515600" cy="4351338"/>
          </a:xfrm>
        </p:spPr>
        <p:txBody>
          <a:bodyPr/>
          <a:lstStyle/>
          <a:p>
            <a:r>
              <a:rPr lang="ru-RU" b="1" dirty="0"/>
              <a:t>Первичное заполнение базы данных:</a:t>
            </a:r>
          </a:p>
          <a:p>
            <a:r>
              <a:rPr lang="ru-RU" b="1" dirty="0"/>
              <a:t>Ручной ввод данных:</a:t>
            </a:r>
            <a:r>
              <a:rPr lang="ru-RU" dirty="0"/>
              <a:t> </a:t>
            </a:r>
          </a:p>
          <a:p>
            <a:r>
              <a:rPr lang="ru-RU" dirty="0"/>
              <a:t>меню </a:t>
            </a:r>
            <a:r>
              <a:rPr lang="ru-RU" b="1" dirty="0">
                <a:solidFill>
                  <a:srgbClr val="FF0000"/>
                </a:solidFill>
              </a:rPr>
              <a:t>Оператор</a:t>
            </a:r>
            <a:r>
              <a:rPr lang="ru-RU" dirty="0"/>
              <a:t> – </a:t>
            </a:r>
          </a:p>
          <a:p>
            <a:r>
              <a:rPr lang="ru-RU" b="1" dirty="0">
                <a:solidFill>
                  <a:srgbClr val="FF0000"/>
                </a:solidFill>
              </a:rPr>
              <a:t>Ввод и корректура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</a:p>
          <a:p>
            <a:r>
              <a:rPr lang="ru-RU" b="1" dirty="0">
                <a:solidFill>
                  <a:srgbClr val="FF0000"/>
                </a:solidFill>
              </a:rPr>
              <a:t>Табличный ввод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6E9A0-CDC0-4CC9-AB1D-65E7AD46EFC4}"/>
              </a:ext>
            </a:extLst>
          </p:cNvPr>
          <p:cNvSpPr txBox="1"/>
          <p:nvPr/>
        </p:nvSpPr>
        <p:spPr>
          <a:xfrm>
            <a:off x="5802176" y="2439443"/>
            <a:ext cx="54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1EA2A-C4B3-450A-AE95-7535201C35BE}"/>
              </a:ext>
            </a:extLst>
          </p:cNvPr>
          <p:cNvSpPr txBox="1"/>
          <p:nvPr/>
        </p:nvSpPr>
        <p:spPr>
          <a:xfrm>
            <a:off x="6831222" y="2823350"/>
            <a:ext cx="54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918EE-42B2-4B22-A2DF-387CE2FC4ACB}"/>
              </a:ext>
            </a:extLst>
          </p:cNvPr>
          <p:cNvSpPr txBox="1"/>
          <p:nvPr/>
        </p:nvSpPr>
        <p:spPr>
          <a:xfrm>
            <a:off x="8313646" y="2439443"/>
            <a:ext cx="54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07F726C-E59C-4A75-9821-EF86F9D4FA79}"/>
              </a:ext>
            </a:extLst>
          </p:cNvPr>
          <p:cNvSpPr/>
          <p:nvPr/>
        </p:nvSpPr>
        <p:spPr>
          <a:xfrm>
            <a:off x="8585316" y="2671214"/>
            <a:ext cx="1000118" cy="220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648402-8875-4F38-9454-2B8F48F6DCB9}"/>
              </a:ext>
            </a:extLst>
          </p:cNvPr>
          <p:cNvSpPr/>
          <p:nvPr/>
        </p:nvSpPr>
        <p:spPr>
          <a:xfrm>
            <a:off x="8585316" y="2884043"/>
            <a:ext cx="1000118" cy="1872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8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74657-7EA0-4C1C-8DB9-1029D36A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39" y="298864"/>
            <a:ext cx="11181522" cy="1325563"/>
          </a:xfrm>
        </p:spPr>
        <p:txBody>
          <a:bodyPr>
            <a:noAutofit/>
          </a:bodyPr>
          <a:lstStyle/>
          <a:p>
            <a:r>
              <a:rPr lang="ru-RU" sz="2800" b="1" dirty="0"/>
              <a:t>Проведение контроля. </a:t>
            </a:r>
            <a:r>
              <a:rPr lang="ru-RU" sz="2800" dirty="0"/>
              <a:t>Для запуска </a:t>
            </a:r>
            <a:r>
              <a:rPr lang="ru-RU" sz="2800" b="1" dirty="0"/>
              <a:t>межтабличных </a:t>
            </a:r>
            <a:r>
              <a:rPr lang="ru-RU" sz="2800" dirty="0"/>
              <a:t>(</a:t>
            </a:r>
            <a:r>
              <a:rPr lang="ru-RU" sz="2800" dirty="0" err="1"/>
              <a:t>внутриформенных</a:t>
            </a:r>
            <a:r>
              <a:rPr lang="ru-RU" sz="2800" dirty="0"/>
              <a:t>),</a:t>
            </a:r>
            <a:r>
              <a:rPr lang="ru-RU" sz="2800" b="1" dirty="0"/>
              <a:t> </a:t>
            </a:r>
            <a:r>
              <a:rPr lang="ru-RU" sz="2800" b="1" dirty="0" err="1"/>
              <a:t>межформенных</a:t>
            </a:r>
            <a:r>
              <a:rPr lang="ru-RU" sz="2800" b="1" dirty="0"/>
              <a:t> и межгодовых </a:t>
            </a:r>
            <a:r>
              <a:rPr lang="ru-RU" sz="2800" dirty="0"/>
              <a:t>контролей</a:t>
            </a:r>
            <a:r>
              <a:rPr lang="ru-RU" sz="2800" b="1" dirty="0"/>
              <a:t>:</a:t>
            </a:r>
            <a:r>
              <a:rPr lang="ru-RU" sz="2800" dirty="0"/>
              <a:t> меню </a:t>
            </a:r>
            <a:r>
              <a:rPr lang="ru-RU" sz="2800" b="1" dirty="0">
                <a:solidFill>
                  <a:srgbClr val="FF0000"/>
                </a:solidFill>
              </a:rPr>
              <a:t>Оператор</a:t>
            </a:r>
            <a:r>
              <a:rPr lang="ru-RU" sz="2800" dirty="0"/>
              <a:t> – </a:t>
            </a:r>
            <a:r>
              <a:rPr lang="ru-RU" sz="2800" b="1" dirty="0">
                <a:solidFill>
                  <a:srgbClr val="FF0000"/>
                </a:solidFill>
              </a:rPr>
              <a:t>Контроль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775FE22-D49A-4152-B3D4-7FA76AE8A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4435"/>
            <a:ext cx="6658615" cy="5399606"/>
          </a:xfr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2BCEE9A-EB8D-4829-B2DE-5D63D5D2B481}"/>
              </a:ext>
            </a:extLst>
          </p:cNvPr>
          <p:cNvSpPr/>
          <p:nvPr/>
        </p:nvSpPr>
        <p:spPr>
          <a:xfrm>
            <a:off x="2385392" y="1624427"/>
            <a:ext cx="1497496" cy="6549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D7BF4EA-1553-4EB5-9EDC-8616A146E0A4}"/>
              </a:ext>
            </a:extLst>
          </p:cNvPr>
          <p:cNvSpPr/>
          <p:nvPr/>
        </p:nvSpPr>
        <p:spPr>
          <a:xfrm>
            <a:off x="7487477" y="1461570"/>
            <a:ext cx="3909392" cy="4890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Направление базы данных в РМИАЦ необходимо осуществлять только </a:t>
            </a:r>
            <a:r>
              <a:rPr lang="ru-RU" sz="2800" b="1" dirty="0">
                <a:solidFill>
                  <a:srgbClr val="FF0000"/>
                </a:solidFill>
              </a:rPr>
              <a:t>после проведения и анализа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результатов </a:t>
            </a:r>
            <a:r>
              <a:rPr lang="ru-RU" sz="2800" b="1" dirty="0">
                <a:solidFill>
                  <a:srgbClr val="FF0000"/>
                </a:solidFill>
              </a:rPr>
              <a:t>всех видов контроля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42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8345-4C90-47A6-A935-CF24899C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pPr algn="ctr"/>
            <a:r>
              <a:rPr lang="ru-RU" dirty="0"/>
              <a:t>Контроли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136CA-81F9-41CD-BAC9-3C90A3F7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315"/>
            <a:ext cx="10515600" cy="4351338"/>
          </a:xfrm>
        </p:spPr>
        <p:txBody>
          <a:bodyPr/>
          <a:lstStyle/>
          <a:p>
            <a:r>
              <a:rPr lang="ru-RU" dirty="0"/>
              <a:t>Для рассмотрения контролей перейдите в режим </a:t>
            </a:r>
            <a:r>
              <a:rPr lang="ru-RU" dirty="0">
                <a:solidFill>
                  <a:srgbClr val="FF0000"/>
                </a:solidFill>
              </a:rPr>
              <a:t>Справочная – методики контроля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B5FC0-2CE4-463E-BBB2-725C08A69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10" y="1794981"/>
            <a:ext cx="6042128" cy="4644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D8F152-66E1-4323-A5A0-9DEF8465A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9" y="2049947"/>
            <a:ext cx="5791271" cy="445204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562BE89-87F9-40AC-96B2-270014FD5954}"/>
              </a:ext>
            </a:extLst>
          </p:cNvPr>
          <p:cNvSpPr/>
          <p:nvPr/>
        </p:nvSpPr>
        <p:spPr>
          <a:xfrm>
            <a:off x="4996069" y="4757530"/>
            <a:ext cx="5128591" cy="1036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Методики сгруппированы, контроли имеют номера.</a:t>
            </a:r>
          </a:p>
        </p:txBody>
      </p:sp>
    </p:spTree>
    <p:extLst>
      <p:ext uri="{BB962C8B-B14F-4D97-AF65-F5344CB8AC3E}">
        <p14:creationId xmlns:p14="http://schemas.microsoft.com/office/powerpoint/2010/main" val="3159950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DF2FF-11AE-4756-9D6F-CA74825D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144"/>
            <a:ext cx="10515600" cy="76577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Обратить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4F4BA-EC83-4885-B28C-0CFB40F1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912922"/>
            <a:ext cx="10515600" cy="553674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При приеме годового отчета, данные будут сверяться с ФРМО и ФРМР!</a:t>
            </a:r>
          </a:p>
          <a:p>
            <a:pPr algn="just"/>
            <a:r>
              <a:rPr lang="ru-RU" dirty="0"/>
              <a:t>Паспорт МО (реестр) – без изменений, обязателен к заполнению. Шаблон выложен на сайте в разделе «Годовые отчеты 2022»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Прислать базу данных НРЭР для формирования ф.№15 до 30.12.2022 г.</a:t>
            </a:r>
          </a:p>
          <a:p>
            <a:pPr algn="just"/>
            <a:r>
              <a:rPr lang="ru-RU" dirty="0"/>
              <a:t>Своевременность сдачи годовых отчетов можно будет контролировать в </a:t>
            </a:r>
            <a:r>
              <a:rPr lang="ru-RU" dirty="0" err="1"/>
              <a:t>гугл</a:t>
            </a:r>
            <a:r>
              <a:rPr lang="ru-RU" dirty="0"/>
              <a:t>-таблице (ссылка будет доступна в чате с 9.01.2023 г.)</a:t>
            </a:r>
          </a:p>
          <a:p>
            <a:pPr algn="just"/>
            <a:r>
              <a:rPr lang="ru-RU" dirty="0"/>
              <a:t>На сайте РМИАЦ, в разделе «Годовые 2022», выложены пояснительные таблицы к ф.12 (для самоконтроля!)  </a:t>
            </a:r>
          </a:p>
          <a:p>
            <a:pPr algn="just"/>
            <a:r>
              <a:rPr lang="ru-RU" dirty="0"/>
              <a:t>форма № 7-травматизм, </a:t>
            </a:r>
            <a:r>
              <a:rPr lang="ru-RU" u="sng" dirty="0">
                <a:solidFill>
                  <a:srgbClr val="FF0000"/>
                </a:solidFill>
              </a:rPr>
              <a:t>Приложение к форме федерального статистического наблюдения N 7 - травматизм "Сведения о распределении числа пострадавших при несчастных случаях на производстве по основным видам происшествий и причинам несчастных случаев".</a:t>
            </a:r>
          </a:p>
        </p:txBody>
      </p:sp>
    </p:spTree>
    <p:extLst>
      <p:ext uri="{BB962C8B-B14F-4D97-AF65-F5344CB8AC3E}">
        <p14:creationId xmlns:p14="http://schemas.microsoft.com/office/powerpoint/2010/main" val="400175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793CB-37BE-4419-93E7-EA1931C7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3" y="236209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8296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39A1AA-AADB-48FA-BB6E-704F3F257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04" y="4483222"/>
            <a:ext cx="2659696" cy="1944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2F58-8DD9-460C-8B51-E2975566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34" y="1518082"/>
            <a:ext cx="10597132" cy="377301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Приказ Министерства здравоохранения Республики Коми от 12 декабря № 2052-р «О предоставлении статистических отчетов за 2022 год учреждениями здравоохранения Республики Коми, о порядке их обработки и анализа»</a:t>
            </a:r>
          </a:p>
        </p:txBody>
      </p:sp>
    </p:spTree>
    <p:extLst>
      <p:ext uri="{BB962C8B-B14F-4D97-AF65-F5344CB8AC3E}">
        <p14:creationId xmlns:p14="http://schemas.microsoft.com/office/powerpoint/2010/main" val="74738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99CC07-2197-4196-A97E-8E0C59513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02" y="133164"/>
            <a:ext cx="5398424" cy="651888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7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https://rbms.rkomi.ru/index.php/godovye-otchety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</a:t>
            </a:r>
            <a:r>
              <a:rPr lang="en-US" dirty="0"/>
              <a:t>WhatsApp</a:t>
            </a:r>
            <a:r>
              <a:rPr lang="ru-RU" dirty="0"/>
              <a:t> создан чат,</a:t>
            </a:r>
          </a:p>
          <a:p>
            <a:pPr marL="0" indent="0">
              <a:buNone/>
            </a:pPr>
            <a:r>
              <a:rPr lang="ru-RU" dirty="0"/>
              <a:t> для включения нужно написать на  </a:t>
            </a:r>
            <a:r>
              <a:rPr lang="ru-RU" dirty="0" err="1"/>
              <a:t>эл.почту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en-US" dirty="0"/>
              <a:t>n.a.zhigalova@minzdrav.rkomi.ru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4489B5-1498-4849-8AB0-C6454E115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8" y="205950"/>
            <a:ext cx="6063448" cy="65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3557B-DE02-48FF-BA3B-FDC11F96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6" y="0"/>
            <a:ext cx="10301648" cy="115409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Контакты специалистов ГБУЗ РК «РМИАЦ», участвующих в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приеме и согласования форм годовых статистических отчетов за 2022 год от медицинских организаций Республики Коми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D97F349-873B-46F6-A94C-8254F13EA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372864"/>
              </p:ext>
            </p:extLst>
          </p:nvPr>
        </p:nvGraphicFramePr>
        <p:xfrm>
          <a:off x="505620" y="1053257"/>
          <a:ext cx="11327906" cy="56891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251550">
                  <a:extLst>
                    <a:ext uri="{9D8B030D-6E8A-4147-A177-3AD203B41FA5}">
                      <a16:colId xmlns:a16="http://schemas.microsoft.com/office/drawing/2014/main" val="543953727"/>
                    </a:ext>
                  </a:extLst>
                </a:gridCol>
                <a:gridCol w="3244688">
                  <a:extLst>
                    <a:ext uri="{9D8B030D-6E8A-4147-A177-3AD203B41FA5}">
                      <a16:colId xmlns:a16="http://schemas.microsoft.com/office/drawing/2014/main" val="1272827547"/>
                    </a:ext>
                  </a:extLst>
                </a:gridCol>
                <a:gridCol w="2970642">
                  <a:extLst>
                    <a:ext uri="{9D8B030D-6E8A-4147-A177-3AD203B41FA5}">
                      <a16:colId xmlns:a16="http://schemas.microsoft.com/office/drawing/2014/main" val="4268814628"/>
                    </a:ext>
                  </a:extLst>
                </a:gridCol>
                <a:gridCol w="2861026">
                  <a:extLst>
                    <a:ext uri="{9D8B030D-6E8A-4147-A177-3AD203B41FA5}">
                      <a16:colId xmlns:a16="http://schemas.microsoft.com/office/drawing/2014/main" val="840043190"/>
                    </a:ext>
                  </a:extLst>
                </a:gridCol>
              </a:tblGrid>
              <a:tr h="2415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Формы годового отчета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ФИО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специалиста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Контактные данные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25777"/>
                  </a:ext>
                </a:extLst>
              </a:tr>
              <a:tr h="318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Электронная почта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Контактный телефон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95765"/>
                  </a:ext>
                </a:extLst>
              </a:tr>
              <a:tr h="316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№№ 12, 12-село (табл.1000-2100), 15, 57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Лукина Надежа Витальевна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n.v.lukina@minzdrav.rkomi.ru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(608)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71728"/>
                  </a:ext>
                </a:extLst>
              </a:tr>
              <a:tr h="25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№№ 12, 12-село (табл. 3000-5100), 57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Салий Валентина Николаевна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v.n.saliy@minzdrav.rkomi.ru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(650)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5331"/>
                  </a:ext>
                </a:extLst>
              </a:tr>
              <a:tr h="25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16-ВН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Жигалова Наталья Анатольевна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n.a.zhigalova@minzdrav.rkomi.ru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(620)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97502"/>
                  </a:ext>
                </a:extLst>
              </a:tr>
              <a:tr h="25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7-тр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Азаренкова Наталья Венедиктовна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n.v.azarenkova@minzdrav.rkomi.ru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(618)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095430"/>
                  </a:ext>
                </a:extLst>
              </a:tr>
              <a:tr h="25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№№ 14; 14-ДС, 14-ДС-село;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Семяшкина Ольга Семеновна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o.s.semyashkina@minzdrav.rkomi.ru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(621)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401997"/>
                  </a:ext>
                </a:extLst>
              </a:tr>
              <a:tr h="25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№№ 19, 54, 41,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Хозяинова Надежда Вениаминовна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n.v.hozyainova@minzdrav.rkomi.ru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(610)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269158"/>
                  </a:ext>
                </a:extLst>
              </a:tr>
              <a:tr h="25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1-ВОП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Федосеева Наталья Владимировна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n.v.fedoseeva@minzdrav.rkomi.ru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(647)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656545"/>
                  </a:ext>
                </a:extLst>
              </a:tr>
              <a:tr h="520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1-РП,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1 РБ, 1- дети (здрав)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Сенькина Татьяна Николаевна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Ладанова Татьяна Геннадьевна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t.n.senkina@minzdrav.rkomi.ru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t.g.ladanova@minzdrav.rkomi.ru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(617)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(646)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464398"/>
                  </a:ext>
                </a:extLst>
              </a:tr>
              <a:tr h="1003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30, 30-село, реестр 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Иваненко Николай Геннадьевич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Жигалова Наталья Анатольевна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Морозова Наталья Евгеньевна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Хозяинова Надежда Вениаминовна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Азаренкова Наталья Венедиктовна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n.g.ivanenko@minzdrav.rkomi.ru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n.a.zhigalova@minzdrav.rkomi.ru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n.e.morozova@minzdrav.rkomi.ru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n.v.hozyainova@minzdrav.rkomi.ru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n.v.azarenkova@minzdrav.rkomi.ru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(622)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(620)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(645)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(610)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(618)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800859"/>
                  </a:ext>
                </a:extLst>
              </a:tr>
              <a:tr h="1243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№ 30, 30-село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Зябрев Сергей Викторович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Красавцева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Анна Александровна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Макеева Светлана Анатольевна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(в части согласования таблиц по информатизации)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sng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s.v.zyabrev@minzdrav.rkomi.ru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sng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.a.krasavtseva@minzdrav.rkomi.ru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s.a.makeeva@minzdrav.rkomi.ru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(636)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(634)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301-240 (6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3" marR="63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86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55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3557B-DE02-48FF-BA3B-FDC11F96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6" y="60671"/>
            <a:ext cx="10301648" cy="1154097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Контакты специалистов, участвующих в </a:t>
            </a:r>
            <a:br>
              <a:rPr lang="ru-RU" sz="2400" dirty="0"/>
            </a:br>
            <a:r>
              <a:rPr lang="ru-RU" sz="2400" dirty="0"/>
              <a:t> приеме и согласования форм годовых статистических отчетов за 2022 год от медицинских организаций Республики Коми 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FB862C2-9561-4498-9EFE-0F039DB6B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004168"/>
              </p:ext>
            </p:extLst>
          </p:nvPr>
        </p:nvGraphicFramePr>
        <p:xfrm>
          <a:off x="157654" y="1124607"/>
          <a:ext cx="11592911" cy="54864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30457">
                  <a:extLst>
                    <a:ext uri="{9D8B030D-6E8A-4147-A177-3AD203B41FA5}">
                      <a16:colId xmlns:a16="http://schemas.microsoft.com/office/drawing/2014/main" val="1543135678"/>
                    </a:ext>
                  </a:extLst>
                </a:gridCol>
                <a:gridCol w="3572568">
                  <a:extLst>
                    <a:ext uri="{9D8B030D-6E8A-4147-A177-3AD203B41FA5}">
                      <a16:colId xmlns:a16="http://schemas.microsoft.com/office/drawing/2014/main" val="215074434"/>
                    </a:ext>
                  </a:extLst>
                </a:gridCol>
                <a:gridCol w="2394943">
                  <a:extLst>
                    <a:ext uri="{9D8B030D-6E8A-4147-A177-3AD203B41FA5}">
                      <a16:colId xmlns:a16="http://schemas.microsoft.com/office/drawing/2014/main" val="500430507"/>
                    </a:ext>
                  </a:extLst>
                </a:gridCol>
                <a:gridCol w="2394943">
                  <a:extLst>
                    <a:ext uri="{9D8B030D-6E8A-4147-A177-3AD203B41FA5}">
                      <a16:colId xmlns:a16="http://schemas.microsoft.com/office/drawing/2014/main" val="307946627"/>
                    </a:ext>
                  </a:extLst>
                </a:gridCol>
              </a:tblGrid>
              <a:tr h="2751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Формы годового отчета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ФИО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Контактные данные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600451"/>
                  </a:ext>
                </a:extLst>
              </a:tr>
              <a:tr h="2620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специалиста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Электронная почта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Контактный телефон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46474"/>
                  </a:ext>
                </a:extLst>
              </a:tr>
              <a:tr h="262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36, 36-пл,10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Шатрова Алевтина Валентиновна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gu.krpb@yandex.ru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89042330433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693349"/>
                  </a:ext>
                </a:extLst>
              </a:tr>
              <a:tr h="366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2-ТБ, 7-ТБ, 8, 8-ТБ,33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Тоинова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Снежана Владимировна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rptd74@mail.ru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89222757090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326060"/>
                  </a:ext>
                </a:extLst>
              </a:tr>
              <a:tr h="343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Домашич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Михаил Иванович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Centrsan2@yandex.ru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89125540302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06842"/>
                  </a:ext>
                </a:extLst>
              </a:tr>
              <a:tr h="304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Михеева Елена Петровна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komiaids@mail.ru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+7 908 328 15 40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96735"/>
                  </a:ext>
                </a:extLst>
              </a:tr>
              <a:tr h="262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Старцева Светлана Сергеевна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medstat@gbuzrkkrnd.ru </a:t>
                      </a:r>
                      <a:endParaRPr lang="en-US" sz="1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89041003887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095377"/>
                  </a:ext>
                </a:extLst>
              </a:tr>
              <a:tr h="262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Никишина Татьяна Александровна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Nikishina_t@komirck.ru</a:t>
                      </a:r>
                      <a:endParaRPr lang="en-US" sz="1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8-912-149-61-71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527655"/>
                  </a:ext>
                </a:extLst>
              </a:tr>
              <a:tr h="353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Андреева Татьяна Викторовна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medstatistika-rvfd@yandex.ru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89042349195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091747"/>
                  </a:ext>
                </a:extLst>
              </a:tr>
              <a:tr h="262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55,56,30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Емельянова Татьяна Юрьевна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t.emelyanova@tcmkrk.ru</a:t>
                      </a:r>
                      <a:endParaRPr lang="en-US" sz="1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89083283469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917608"/>
                  </a:ext>
                </a:extLst>
              </a:tr>
              <a:tr h="262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Фалевская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Наталья Сергеевна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komisudmed@mail.ru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89128632253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67814"/>
                  </a:ext>
                </a:extLst>
              </a:tr>
              <a:tr h="429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табл. 30 формы (30 село) 5460,5500,5501,5502,5503,5504,5505,8000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Труфанов Виктор Николаевич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gurkpab@yandex.ru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8-904-233-38-71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70183"/>
                  </a:ext>
                </a:extLst>
              </a:tr>
              <a:tr h="349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13,32,32-вкладыш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Вдовина Валентина Николаевна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vdovinavn@perinatal-komi.ru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89125659338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736137"/>
                  </a:ext>
                </a:extLst>
              </a:tr>
              <a:tr h="4379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(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 таблицам 1000, 1500, 2000,3000, 4000, строка 5.2 с полной раскладкой)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Ипатко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Ирина Алексеевна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krkdc@rambler.ru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 пометкой «Для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Ипатко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И.А. ф 12»)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052769"/>
                  </a:ext>
                </a:extLst>
              </a:tr>
              <a:tr h="524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 таблицам 2100 строки (87-91); 2700-2704, 2710 формы №30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Ткаченко Елена Владиславовна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orgmetodrsp@yandex.ru,  stomatrk@yandex.ru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8-8212-244452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736190"/>
                  </a:ext>
                </a:extLst>
              </a:tr>
              <a:tr h="524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 30 в части лаборатории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Конюхова Елена Валентиновна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ekonykhova@mail.ru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8-904-271-05-75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531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90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D08D8-EEDF-42A4-8E45-C0A5C537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61121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Адреса представления статистических отчетов и информаций за 2022 год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6D03739-0004-4886-A7E9-9F4B6D64E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22769"/>
              </p:ext>
            </p:extLst>
          </p:nvPr>
        </p:nvGraphicFramePr>
        <p:xfrm>
          <a:off x="1036320" y="994536"/>
          <a:ext cx="10058400" cy="57682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59297">
                  <a:extLst>
                    <a:ext uri="{9D8B030D-6E8A-4147-A177-3AD203B41FA5}">
                      <a16:colId xmlns:a16="http://schemas.microsoft.com/office/drawing/2014/main" val="1191836370"/>
                    </a:ext>
                  </a:extLst>
                </a:gridCol>
                <a:gridCol w="5399103">
                  <a:extLst>
                    <a:ext uri="{9D8B030D-6E8A-4147-A177-3AD203B41FA5}">
                      <a16:colId xmlns:a16="http://schemas.microsoft.com/office/drawing/2014/main" val="2762409882"/>
                    </a:ext>
                  </a:extLst>
                </a:gridCol>
              </a:tblGrid>
              <a:tr h="247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№№ форм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Адрес, электронный адрес учреждения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245631"/>
                  </a:ext>
                </a:extLst>
              </a:tr>
              <a:tr h="269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 2-ТБ, 7-ТБ, 8-ТБ, 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РК "Республиканский противотуберкулезный диспансер"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ул. Димитрова,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E-mail: </a:t>
                      </a:r>
                      <a:r>
                        <a:rPr lang="pt-BR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rptd74@mail.ru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712122"/>
                  </a:ext>
                </a:extLst>
              </a:tr>
              <a:tr h="375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ГУ  «Коми республиканский онкологический  диспансер»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п. Краснозатонский, </a:t>
                      </a:r>
                      <a:r>
                        <a:rPr lang="ru-RU" sz="1000" b="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Нювчимское</a:t>
                      </a:r>
                      <a:r>
                        <a:rPr lang="ru-RU" sz="10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шоссе, 46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E-mail: mail@gukrod.ru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409272"/>
                  </a:ext>
                </a:extLst>
              </a:tr>
              <a:tr h="1093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1-РБ, 1-дети (здрав), 1 РП, 1-ВОП,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– травматизм </a:t>
                      </a:r>
                      <a:r>
                        <a:rPr lang="ru-RU" sz="1100" b="1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 приложением и пояснительной запиской)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10, 11,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 12-село, 13,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14, 14-ДС, 14-ДС-село,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 16-ВН, 19, 30, 30-село, 32, 32-вкладыш, 36, 36-ПЛ, 37, 38, 41, 54,57; реестр медицинской организации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РК «Республиканский медицинский информационно-аналитический центр»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ул. Ленина, 49 (4 этаж)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E-mail: 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rbmsrk@minzdrav.rkomi.ru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432405"/>
                  </a:ext>
                </a:extLst>
              </a:tr>
              <a:tr h="411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1-ДОЗ, 3-ДОЗ, Радиационно-гигиенический паспорт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ФБУЗ «Центр гигиены и эпидемиологии в РК»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г.Сыктывкар,ул.Орджоникидзе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71, 5 этаж радиологическая лаборатория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mail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fbyz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11@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mail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177349"/>
                  </a:ext>
                </a:extLst>
              </a:tr>
              <a:tr h="411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55, 56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РК «Территориальный центр медицины катастроф Республики Коми»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ул. Бабушкина, д.11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054600" algn="l"/>
                        </a:tabLs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E-mail: 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tcmkrk@yandex.ru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827300"/>
                  </a:ext>
                </a:extLst>
              </a:tr>
              <a:tr h="546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РК «Республиканский центр по профилактике и борьбе со СПИДом и инфекционными заболеваниями»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ул. Пушкина, 103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E-mail: 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komiaids@mail.ru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96921"/>
                  </a:ext>
                </a:extLst>
              </a:tr>
              <a:tr h="419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9, 34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РК «Республиканский кожно-венерологический диспансер»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г.Сыктывкар,ул.Морозова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112/1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mail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en-US" sz="10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kvdrk</a:t>
                      </a:r>
                      <a:r>
                        <a:rPr lang="ru-RU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mail</a:t>
                      </a:r>
                      <a:r>
                        <a:rPr lang="ru-RU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10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469332"/>
                  </a:ext>
                </a:extLst>
              </a:tr>
              <a:tr h="379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53, 70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ГУЗ РК «Республиканский врачебно-физкультурный диспансер»,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 здоровья,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ул. Куратова, 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mail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0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Fizdispanser</a:t>
                      </a:r>
                      <a:r>
                        <a:rPr lang="ru-RU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lang="en-US" sz="10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rk</a:t>
                      </a:r>
                      <a:r>
                        <a:rPr lang="ru-RU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r>
                        <a:rPr lang="en-US" sz="10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yandex</a:t>
                      </a:r>
                      <a:r>
                        <a:rPr lang="ru-RU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US" sz="10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ru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645815"/>
                  </a:ext>
                </a:extLst>
              </a:tr>
              <a:tr h="35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ГБУЗ «Коми республиканский центр крови»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г.Сыктывкар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Октябрьский проспект, 59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E-mail:</a:t>
                      </a: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t-BR" sz="10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rspkkomi@mail.ru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91674"/>
                  </a:ext>
                </a:extLst>
              </a:tr>
              <a:tr h="535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Пояснительные записки для главных внештатных специалистов Минздрава РК (ГВС)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адресам, указанным в шаблонах пояснительных записок. В случае отсутствия указания адреса представления - по адресу электронной почты учреждения-основного места работы ГВС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502" marR="43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72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81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EDC66FA-19C6-45AA-8FAD-4E1D1376C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134422"/>
              </p:ext>
            </p:extLst>
          </p:nvPr>
        </p:nvGraphicFramePr>
        <p:xfrm>
          <a:off x="216024" y="156333"/>
          <a:ext cx="5767523" cy="6590690"/>
        </p:xfrm>
        <a:graphic>
          <a:graphicData uri="http://schemas.openxmlformats.org/drawingml/2006/table">
            <a:tbl>
              <a:tblPr/>
              <a:tblGrid>
                <a:gridCol w="778276">
                  <a:extLst>
                    <a:ext uri="{9D8B030D-6E8A-4147-A177-3AD203B41FA5}">
                      <a16:colId xmlns:a16="http://schemas.microsoft.com/office/drawing/2014/main" val="1639829830"/>
                    </a:ext>
                  </a:extLst>
                </a:gridCol>
                <a:gridCol w="3622089">
                  <a:extLst>
                    <a:ext uri="{9D8B030D-6E8A-4147-A177-3AD203B41FA5}">
                      <a16:colId xmlns:a16="http://schemas.microsoft.com/office/drawing/2014/main" val="2620568774"/>
                    </a:ext>
                  </a:extLst>
                </a:gridCol>
                <a:gridCol w="1006687">
                  <a:extLst>
                    <a:ext uri="{9D8B030D-6E8A-4147-A177-3AD203B41FA5}">
                      <a16:colId xmlns:a16="http://schemas.microsoft.com/office/drawing/2014/main" val="311705180"/>
                    </a:ext>
                  </a:extLst>
                </a:gridCol>
                <a:gridCol w="360471">
                  <a:extLst>
                    <a:ext uri="{9D8B030D-6E8A-4147-A177-3AD203B41FA5}">
                      <a16:colId xmlns:a16="http://schemas.microsoft.com/office/drawing/2014/main" val="761993927"/>
                    </a:ext>
                  </a:extLst>
                </a:gridCol>
              </a:tblGrid>
              <a:tr h="327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Представление/защита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учреждений здравоохранения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отчетов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64891"/>
                  </a:ext>
                </a:extLst>
              </a:tr>
              <a:tr h="31539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09.01/09.01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ГУ РК «Сыктывкарский специализированный дом ребенка»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55932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498886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ГУ РК «Ухтинский дом ребенка специализированный»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32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724269"/>
                  </a:ext>
                </a:extLst>
              </a:tr>
              <a:tr h="169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ГУ РК «Воркутинский дом ребенка специализированный»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32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819644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ГКУЗ РК РМЦ «Резерв»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55932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706094"/>
                  </a:ext>
                </a:extLst>
              </a:tr>
              <a:tr h="16535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09.01./10.01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ГАУ РК «Санаторий «Лозым»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797421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ГАУ РК «Санаторий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Серегово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» 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69079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ГБУЗ РК «Детский санаторий «Кедр»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833768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ГБУЗ РК «Республиканский центр крови»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32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666293"/>
                  </a:ext>
                </a:extLst>
              </a:tr>
              <a:tr h="169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ГБУЗ РК «Центр СПИД»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833891"/>
                  </a:ext>
                </a:extLst>
              </a:tr>
              <a:tr h="173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ГБУЗ РК «Бюро судебно-медицинской экспертизы»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07" marR="3107" marT="31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380352"/>
                  </a:ext>
                </a:extLst>
              </a:tr>
              <a:tr h="16535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10.01/11.01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ГБУЗ РК «Патологоанатомическое бюро»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32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790950"/>
                  </a:ext>
                </a:extLst>
              </a:tr>
              <a:tr h="315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ГБУЗ РК «Коми республиканский наркологический диспансер»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32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006232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3.ГУ «Коми республиканская психиатрическая больница»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32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450046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ГБУЗ РК «Ухтинская психиатрическая больница»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200311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5.ГБУЗ РК «Ухтинская физиотерапевтическая поликлиника»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713424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6.ГБУ РК «Территориальный центр медицины катастроф РК»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56716"/>
                  </a:ext>
                </a:extLst>
              </a:tr>
              <a:tr h="16535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11.01/12.01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ГБУЗ РК «Интинская стоматологическая поликлиника»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583787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ГАУЗ РК «Воркутинская стоматологическая поликлиника»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067536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ГБУЗ РК «Ухтинская стоматологическая поликлиника»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226305"/>
                  </a:ext>
                </a:extLst>
              </a:tr>
              <a:tr h="321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4.ГБУЗ РК «Республиканский кожно-венерологический диспансер»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789119"/>
                  </a:ext>
                </a:extLst>
              </a:tr>
              <a:tr h="169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5.ГАУЗ «Консультативно-диагностический центр РК»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602979"/>
                  </a:ext>
                </a:extLst>
              </a:tr>
              <a:tr h="173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ГБУЗ РК «Воркутинская психоневрологическая больница»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07" marR="3107" marT="31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421128"/>
                  </a:ext>
                </a:extLst>
              </a:tr>
              <a:tr h="16535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12.01./13.01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ГБУЗ РК «Сыктывкарская городская больница»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956113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ГБУЗ РК «Республиканский госпиталь ВВ и УБД»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504233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ГАУЗ РК «Республиканский центр микрохирургии глаза»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04216"/>
                  </a:ext>
                </a:extLst>
              </a:tr>
              <a:tr h="315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ГУ РК «Республиканский врачебно-физкультурный диспансер»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378683"/>
                  </a:ext>
                </a:extLst>
              </a:tr>
              <a:tr h="173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ГБУЗ РК «Сыктывкарская городская больница № 1»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07" marR="3107" marT="31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706477"/>
                  </a:ext>
                </a:extLst>
              </a:tr>
              <a:tr h="31539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13.01/16.01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ГАУЗ РК «Республиканская стоматологическая поликлиника»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594048"/>
                  </a:ext>
                </a:extLst>
              </a:tr>
              <a:tr h="169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ГБУЗ РК «Ухтинский межтерриториальный роддом» 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628345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ГБУЗ РК «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Ижемская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 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280268"/>
                  </a:ext>
                </a:extLst>
              </a:tr>
              <a:tr h="169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ГБУЗ РК «Эжвинская городская поликлиника» 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205263"/>
                  </a:ext>
                </a:extLst>
              </a:tr>
              <a:tr h="169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ГБУЗ РК «Республиканская инфекционная больница»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07" marR="3107" marT="31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457085"/>
                  </a:ext>
                </a:extLst>
              </a:tr>
              <a:tr h="165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ГБУЗ РК «Сыктывкарская детская поликлиника № 3»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107" marR="3107" marT="31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07" marR="3107" marT="31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150951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87F85A0-C086-4125-9BD7-332904435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11047"/>
              </p:ext>
            </p:extLst>
          </p:nvPr>
        </p:nvGraphicFramePr>
        <p:xfrm>
          <a:off x="6208455" y="173496"/>
          <a:ext cx="5767522" cy="6573525"/>
        </p:xfrm>
        <a:graphic>
          <a:graphicData uri="http://schemas.openxmlformats.org/drawingml/2006/table">
            <a:tbl>
              <a:tblPr/>
              <a:tblGrid>
                <a:gridCol w="956376">
                  <a:extLst>
                    <a:ext uri="{9D8B030D-6E8A-4147-A177-3AD203B41FA5}">
                      <a16:colId xmlns:a16="http://schemas.microsoft.com/office/drawing/2014/main" val="655331345"/>
                    </a:ext>
                  </a:extLst>
                </a:gridCol>
                <a:gridCol w="3257605">
                  <a:extLst>
                    <a:ext uri="{9D8B030D-6E8A-4147-A177-3AD203B41FA5}">
                      <a16:colId xmlns:a16="http://schemas.microsoft.com/office/drawing/2014/main" val="1691396029"/>
                    </a:ext>
                  </a:extLst>
                </a:gridCol>
                <a:gridCol w="844740">
                  <a:extLst>
                    <a:ext uri="{9D8B030D-6E8A-4147-A177-3AD203B41FA5}">
                      <a16:colId xmlns:a16="http://schemas.microsoft.com/office/drawing/2014/main" val="1771559966"/>
                    </a:ext>
                  </a:extLst>
                </a:gridCol>
                <a:gridCol w="708801">
                  <a:extLst>
                    <a:ext uri="{9D8B030D-6E8A-4147-A177-3AD203B41FA5}">
                      <a16:colId xmlns:a16="http://schemas.microsoft.com/office/drawing/2014/main" val="44859431"/>
                    </a:ext>
                  </a:extLst>
                </a:gridCol>
              </a:tblGrid>
              <a:tr h="289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Представление/защита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учреждений здравоохранения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отчетов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24440"/>
                  </a:ext>
                </a:extLst>
              </a:tr>
              <a:tr h="19184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16.01/17.01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1.ГБУЗ РК «Сыктывкарская городская поликлиника № 3»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40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31977"/>
                  </a:ext>
                </a:extLst>
              </a:tr>
              <a:tr h="179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2.ГБУЗ РК «Воркутинский родильный дом»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902613"/>
                  </a:ext>
                </a:extLst>
              </a:tr>
              <a:tr h="191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3.ГУ «Республиканская детская клиническая больница» 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184168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Сыктывдинская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 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287779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Сосногорская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01200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Усть-Цилемская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637080"/>
                  </a:ext>
                </a:extLst>
              </a:tr>
              <a:tr h="17996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17.01./18.01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ГБУЗ РК «Ухтинская детская больница»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6028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381508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Корткеросская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6028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096002"/>
                  </a:ext>
                </a:extLst>
              </a:tr>
              <a:tr h="191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ГБУЗ РК «Городская поликлиника № 2»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п.Ярега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6028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561143"/>
                  </a:ext>
                </a:extLst>
              </a:tr>
              <a:tr h="19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ГУ РК «Клинический кардиологический диспансер»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8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09873"/>
                  </a:ext>
                </a:extLst>
              </a:tr>
              <a:tr h="179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Троицко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-Печорская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49" marR="3349" marT="33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6028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681046"/>
                  </a:ext>
                </a:extLst>
              </a:tr>
              <a:tr h="19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Прилузская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49" marR="3349" marT="33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6028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40609"/>
                  </a:ext>
                </a:extLst>
              </a:tr>
              <a:tr h="14674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18.01/19.01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Удорская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743705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ГБУЗ РК «Печорская ЦРБ» 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321719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Койгородская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033491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Вуктыльская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 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826678"/>
                  </a:ext>
                </a:extLst>
              </a:tr>
              <a:tr h="179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Княжпогостская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781755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ГБУЗ РК «Сысольская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246104"/>
                  </a:ext>
                </a:extLst>
              </a:tr>
              <a:tr h="17996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19.01/20.01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ГБУЗ РК «Воркутинская детская больница»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984995"/>
                  </a:ext>
                </a:extLst>
              </a:tr>
              <a:tr h="289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ГБУЗ РК «Республиканский противотуберкулезный диспансер»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100654"/>
                  </a:ext>
                </a:extLst>
              </a:tr>
              <a:tr h="267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ГБУЗ РК «Коми республиканская клиническая больница» 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744409"/>
                  </a:ext>
                </a:extLst>
              </a:tr>
              <a:tr h="267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ГБУЗ РК «Интинская центральная городская больница»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792489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Усть-Вымская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49" marR="3349" marT="33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10304"/>
                  </a:ext>
                </a:extLst>
              </a:tr>
              <a:tr h="14674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20.01/23.01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ГБУЗ РК «РМИАЦ»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559735"/>
                  </a:ext>
                </a:extLst>
              </a:tr>
              <a:tr h="179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ГБУЗ РК «Ухтинская городская поликлиника»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02582"/>
                  </a:ext>
                </a:extLst>
              </a:tr>
              <a:tr h="268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ГБУЗ РК «Ухтинская городская больница № 1» (п.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Шудаяг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686699"/>
                  </a:ext>
                </a:extLst>
              </a:tr>
              <a:tr h="19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ГБУЗ РК «Городская больница Эжвинского района»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8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317487"/>
                  </a:ext>
                </a:extLst>
              </a:tr>
              <a:tr h="196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Усть-Куломская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694468"/>
                  </a:ext>
                </a:extLst>
              </a:tr>
              <a:tr h="26766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23.01/24.01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ГБУЗ РК «Коми республиканский перинатальный центр»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740887"/>
                  </a:ext>
                </a:extLst>
              </a:tr>
              <a:tr h="14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ГБУЗ РК «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Усинская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ЦРБ»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31729"/>
                  </a:ext>
                </a:extLst>
              </a:tr>
              <a:tr h="267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ГУ «Коми республиканский онкологический диспансер»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331737"/>
                  </a:ext>
                </a:extLst>
              </a:tr>
              <a:tr h="289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4.ГБУЗ РК «Воркутинская больница скорой медицинской помощи»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150701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202771"/>
                  </a:ext>
                </a:extLst>
              </a:tr>
              <a:tr h="162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ГБУ РК «ГУМТОЗ РК»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</a:t>
                      </a:r>
                    </a:p>
                  </a:txBody>
                  <a:tcPr marL="3349" marR="3349" marT="33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49" marR="3349" marT="33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42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40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DEF4B-FDEB-4F0D-9855-80AD52FF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 график </a:t>
            </a:r>
            <a:r>
              <a:rPr lang="ru-RU" u="sng" dirty="0"/>
              <a:t>защиты</a:t>
            </a:r>
            <a:r>
              <a:rPr lang="ru-RU" dirty="0"/>
              <a:t> ф. №12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817F53-44E7-4C2C-A6EF-B2DCED1AA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555519"/>
              </p:ext>
            </p:extLst>
          </p:nvPr>
        </p:nvGraphicFramePr>
        <p:xfrm>
          <a:off x="614855" y="1772964"/>
          <a:ext cx="9901730" cy="4428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863">
                  <a:extLst>
                    <a:ext uri="{9D8B030D-6E8A-4147-A177-3AD203B41FA5}">
                      <a16:colId xmlns:a16="http://schemas.microsoft.com/office/drawing/2014/main" val="444667191"/>
                    </a:ext>
                  </a:extLst>
                </a:gridCol>
                <a:gridCol w="4506856">
                  <a:extLst>
                    <a:ext uri="{9D8B030D-6E8A-4147-A177-3AD203B41FA5}">
                      <a16:colId xmlns:a16="http://schemas.microsoft.com/office/drawing/2014/main" val="810981155"/>
                    </a:ext>
                  </a:extLst>
                </a:gridCol>
                <a:gridCol w="2216869">
                  <a:extLst>
                    <a:ext uri="{9D8B030D-6E8A-4147-A177-3AD203B41FA5}">
                      <a16:colId xmlns:a16="http://schemas.microsoft.com/office/drawing/2014/main" val="1275229942"/>
                    </a:ext>
                  </a:extLst>
                </a:gridCol>
                <a:gridCol w="1831142">
                  <a:extLst>
                    <a:ext uri="{9D8B030D-6E8A-4147-A177-3AD203B41FA5}">
                      <a16:colId xmlns:a16="http://schemas.microsoft.com/office/drawing/2014/main" val="4040997920"/>
                    </a:ext>
                  </a:extLst>
                </a:gridCol>
              </a:tblGrid>
              <a:tr h="112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Медицинские организации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предоставление отчета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защита отчета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9670161"/>
                  </a:ext>
                </a:extLst>
              </a:tr>
              <a:tr h="1120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ф.№12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ГБУЗ РК «Сыктывкарская городская поликлиника №3»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16.01.2023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20.01.2023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99553"/>
                  </a:ext>
                </a:extLst>
              </a:tr>
              <a:tr h="54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ф.№12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ГБУЗ РК «</a:t>
                      </a:r>
                      <a:r>
                        <a:rPr lang="ru-RU" sz="2000" dirty="0" err="1">
                          <a:effectLst/>
                        </a:rPr>
                        <a:t>Сыктывдинская</a:t>
                      </a:r>
                      <a:r>
                        <a:rPr lang="ru-RU" sz="2000" dirty="0">
                          <a:effectLst/>
                        </a:rPr>
                        <a:t>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16.01.2023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23.01.2023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214666"/>
                  </a:ext>
                </a:extLst>
              </a:tr>
              <a:tr h="543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ф.№12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ГБУЗ РК «</a:t>
                      </a:r>
                      <a:r>
                        <a:rPr lang="ru-RU" sz="2000" dirty="0" err="1">
                          <a:effectLst/>
                        </a:rPr>
                        <a:t>Троицко</a:t>
                      </a:r>
                      <a:r>
                        <a:rPr lang="ru-RU" sz="2000" dirty="0">
                          <a:effectLst/>
                        </a:rPr>
                        <a:t>-Печорская ЦРБ»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17.01.2023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24.01.2023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47190"/>
                  </a:ext>
                </a:extLst>
              </a:tr>
              <a:tr h="54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ф.№12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ГБУЗ РК «Удорская ЦРБ»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18.01.2023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23.01.2023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811830"/>
                  </a:ext>
                </a:extLst>
              </a:tr>
              <a:tr h="547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ф.№12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ГБУЗ РК «Печорская ЦРБ»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18.01.2023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24.01.2023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52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22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E56DC-B715-48CD-837F-2077F29D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Годовые отчеты в «Парусе»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4A5B8-1DE1-4DED-9DCF-56E406C14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7457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1ВОП – Сведения о деятельности врача (отделения, центра) общей практики (семейного врача)</a:t>
            </a:r>
          </a:p>
          <a:p>
            <a:r>
              <a:rPr lang="ru-RU" dirty="0"/>
              <a:t>1РП Ранняя помощь– Сведения по ранней помощи детям целевой группы</a:t>
            </a:r>
          </a:p>
          <a:p>
            <a:r>
              <a:rPr lang="ru-RU" dirty="0"/>
              <a:t> Ф. № 30 Штаты (прочие)</a:t>
            </a:r>
          </a:p>
          <a:p>
            <a:r>
              <a:rPr lang="ru-RU" dirty="0">
                <a:solidFill>
                  <a:srgbClr val="00B0F0"/>
                </a:solidFill>
              </a:rPr>
              <a:t>В адрес Министерства образования, науки и молодежной политики Республики Коми, Министерства труда, занятости и социальной защиты Республики Коми направлено письмо о необходимости предоставления ФФСН №54</a:t>
            </a:r>
          </a:p>
          <a:p>
            <a:r>
              <a:rPr lang="ru-RU" dirty="0"/>
              <a:t>54 – Отчет врача детского дома, школы-интерната о лечебно-профилактической помощи воспитанникам (с пояснительной запиской) – </a:t>
            </a:r>
            <a:r>
              <a:rPr lang="ru-RU" b="1" dirty="0"/>
              <a:t>сканированном варианте за подписью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2244876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2418</Words>
  <Application>Microsoft Office PowerPoint</Application>
  <PresentationFormat>Широкоэкранный</PresentationFormat>
  <Paragraphs>463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Подготовка к сдаче годовых отчетов за 2022 год</vt:lpstr>
      <vt:lpstr>Приказ Министерства здравоохранения Республики Коми от 12 декабря № 2052-р «О предоставлении статистических отчетов за 2022 год учреждениями здравоохранения Республики Коми, о порядке их обработки и анализа»</vt:lpstr>
      <vt:lpstr>Презентация PowerPoint</vt:lpstr>
      <vt:lpstr>Контакты специалистов ГБУЗ РК «РМИАЦ», участвующих в   приеме и согласования форм годовых статистических отчетов за 2022 год от медицинских организаций Республики Коми </vt:lpstr>
      <vt:lpstr>Контакты специалистов, участвующих в   приеме и согласования форм годовых статистических отчетов за 2022 год от медицинских организаций Республики Коми </vt:lpstr>
      <vt:lpstr>Адреса представления статистических отчетов и информаций за 2022 год</vt:lpstr>
      <vt:lpstr>Презентация PowerPoint</vt:lpstr>
      <vt:lpstr>Изменен график защиты ф. №12 </vt:lpstr>
      <vt:lpstr>Годовые отчеты в «Парусе»</vt:lpstr>
      <vt:lpstr>«Прочие»</vt:lpstr>
      <vt:lpstr>ПО «Медстат»</vt:lpstr>
      <vt:lpstr>Особенности использования системы обработки статистической отчетности «МЕДСТАТ»</vt:lpstr>
      <vt:lpstr>Проведение контроля. Для запуска межтабличных (внутриформенных), межформенных и межгодовых контролей: меню Оператор – Контроль </vt:lpstr>
      <vt:lpstr>Контроли</vt:lpstr>
      <vt:lpstr>Обратить внимание!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сдаче годовых отчетов за 2022 год</dc:title>
  <dc:creator>Пользователь</dc:creator>
  <cp:lastModifiedBy>Пользователь</cp:lastModifiedBy>
  <cp:revision>31</cp:revision>
  <dcterms:created xsi:type="dcterms:W3CDTF">2022-12-26T10:48:56Z</dcterms:created>
  <dcterms:modified xsi:type="dcterms:W3CDTF">2022-12-28T06:51:58Z</dcterms:modified>
</cp:coreProperties>
</file>