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7" r:id="rId2"/>
    <p:sldId id="293" r:id="rId3"/>
    <p:sldId id="258" r:id="rId4"/>
    <p:sldId id="295" r:id="rId5"/>
    <p:sldId id="296" r:id="rId6"/>
    <p:sldId id="297" r:id="rId7"/>
    <p:sldId id="260" r:id="rId8"/>
    <p:sldId id="261" r:id="rId9"/>
    <p:sldId id="262" r:id="rId10"/>
    <p:sldId id="267" r:id="rId11"/>
    <p:sldId id="266" r:id="rId12"/>
    <p:sldId id="270" r:id="rId13"/>
    <p:sldId id="272" r:id="rId14"/>
    <p:sldId id="275" r:id="rId15"/>
    <p:sldId id="277" r:id="rId16"/>
    <p:sldId id="279" r:id="rId17"/>
    <p:sldId id="280" r:id="rId18"/>
    <p:sldId id="281" r:id="rId19"/>
    <p:sldId id="282" r:id="rId20"/>
    <p:sldId id="284" r:id="rId21"/>
    <p:sldId id="285" r:id="rId22"/>
    <p:sldId id="286" r:id="rId23"/>
    <p:sldId id="290" r:id="rId24"/>
    <p:sldId id="291" r:id="rId25"/>
    <p:sldId id="292" r:id="rId26"/>
    <p:sldId id="294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" initials="П" lastIdx="6" clrIdx="0">
    <p:extLst>
      <p:ext uri="{19B8F6BF-5375-455C-9EA6-DF929625EA0E}">
        <p15:presenceInfo xmlns:p15="http://schemas.microsoft.com/office/powerpoint/2012/main" userId="Пользователь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10-22T19:17:25.505" idx="6">
    <p:pos x="7680" y="-101"/>
    <p:text>вставить таблицу</p:text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88632-592B-473C-9F80-B46C8692625F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7FFFDF88-9CD8-4FEE-B741-B1F8FF11AA3A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5068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88632-592B-473C-9F80-B46C8692625F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DF88-9CD8-4FEE-B741-B1F8FF11AA3A}" type="slidenum">
              <a:rPr lang="ru-RU" smtClean="0"/>
              <a:t>‹#›</a:t>
            </a:fld>
            <a:endParaRPr lang="ru-RU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5045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88632-592B-473C-9F80-B46C8692625F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DF88-9CD8-4FEE-B741-B1F8FF11AA3A}" type="slidenum">
              <a:rPr lang="ru-RU" smtClean="0"/>
              <a:t>‹#›</a:t>
            </a:fld>
            <a:endParaRPr lang="ru-RU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3579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B7588632-592B-473C-9F80-B46C8692625F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DF88-9CD8-4FEE-B741-B1F8FF11AA3A}" type="slidenum">
              <a:rPr lang="ru-RU" smtClean="0"/>
              <a:t>‹#›</a:t>
            </a:fld>
            <a:endParaRPr lang="ru-RU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022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88632-592B-473C-9F80-B46C8692625F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DF88-9CD8-4FEE-B741-B1F8FF11AA3A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447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88632-592B-473C-9F80-B46C8692625F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DF88-9CD8-4FEE-B741-B1F8FF11AA3A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5574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88632-592B-473C-9F80-B46C8692625F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DF88-9CD8-4FEE-B741-B1F8FF11AA3A}" type="slidenum">
              <a:rPr lang="ru-RU" smtClean="0"/>
              <a:t>‹#›</a:t>
            </a:fld>
            <a:endParaRPr lang="ru-RU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5613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88632-592B-473C-9F80-B46C8692625F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DF88-9CD8-4FEE-B741-B1F8FF11AA3A}" type="slidenum">
              <a:rPr lang="ru-RU" smtClean="0"/>
              <a:t>‹#›</a:t>
            </a:fld>
            <a:endParaRPr lang="ru-RU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3900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88632-592B-473C-9F80-B46C8692625F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DF88-9CD8-4FEE-B741-B1F8FF11AA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471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88632-592B-473C-9F80-B46C8692625F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DF88-9CD8-4FEE-B741-B1F8FF11AA3A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6185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B7588632-592B-473C-9F80-B46C8692625F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7FFFDF88-9CD8-4FEE-B741-B1F8FF11AA3A}" type="slidenum">
              <a:rPr lang="ru-RU" smtClean="0"/>
              <a:t>‹#›</a:t>
            </a:fld>
            <a:endParaRPr lang="ru-RU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0155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88632-592B-473C-9F80-B46C8692625F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FFFDF88-9CD8-4FEE-B741-B1F8FF11AA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78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33F8CD-DEBD-4359-B1AA-2B4DD68CBF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Годовой отчет 2023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8EE2F89-DC66-4CD0-AE50-B6832DE820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Форма ФСН № 14 «Сведения о деятельности подразделений медицинских организаций, оказывающих медицинскую помощь в стационарных условиях»</a:t>
            </a:r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92176D-3F1E-4BD8-B8DD-5E0E86E36E2E}"/>
              </a:ext>
            </a:extLst>
          </p:cNvPr>
          <p:cNvSpPr txBox="1"/>
          <p:nvPr/>
        </p:nvSpPr>
        <p:spPr>
          <a:xfrm>
            <a:off x="618564" y="5488916"/>
            <a:ext cx="1025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Семяшкина Ольга Семёновна, медицинский статистик ОМС ГБУЗ РК «РМИАЦ</a:t>
            </a:r>
            <a:r>
              <a:rPr lang="ru-RU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196334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83267DE-2D78-486A-A0ED-A5B9FB4976FF}"/>
              </a:ext>
            </a:extLst>
          </p:cNvPr>
          <p:cNvSpPr/>
          <p:nvPr/>
        </p:nvSpPr>
        <p:spPr>
          <a:xfrm>
            <a:off x="0" y="0"/>
            <a:ext cx="12192000" cy="12013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Кодирование ишемических болезней сердца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рекомендаций по кодированию некоторых заболеваний из класса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IX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«болезни системы кровообращения» МКБ-10, утвержд. письмом МЗ РФ № 14-9/10/2-4150 от 26 апреля 2011г.)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684CD8B-522E-4683-ADA5-503FF193DC95}"/>
              </a:ext>
            </a:extLst>
          </p:cNvPr>
          <p:cNvSpPr/>
          <p:nvPr/>
        </p:nvSpPr>
        <p:spPr>
          <a:xfrm>
            <a:off x="1458418" y="1997839"/>
            <a:ext cx="900138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смерти от острого или повторного инфаркта миокарда следует помнить, что не все случаи инфарктов миокарда кодируются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I21-I22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n-U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сочетании острого или повторного инфаркта миокарда со злокачественным новообразованием, сахарным диабетом или бронхиальной астмой, первоначальной причиной смерти считают эти заболевания, а инфаркты миокарда- их осложнениями(МКБ-10, т.2, стр.75) , данные сочетания должны быть правильно отражены в заключительном посмертном диагнозе, промежуток времени сохраняется- не позднее 28 дней от начала возникновения инфаркта или в пределах эпизода оказания медицинской помощи.</a:t>
            </a:r>
          </a:p>
        </p:txBody>
      </p:sp>
    </p:spTree>
    <p:extLst>
      <p:ext uri="{BB962C8B-B14F-4D97-AF65-F5344CB8AC3E}">
        <p14:creationId xmlns:p14="http://schemas.microsoft.com/office/powerpoint/2010/main" val="3686043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Группа 101">
            <a:extLst>
              <a:ext uri="{FF2B5EF4-FFF2-40B4-BE49-F238E27FC236}">
                <a16:creationId xmlns:a16="http://schemas.microsoft.com/office/drawing/2014/main" id="{2A453DB3-59A8-4423-B0BB-5AD758FB8A15}"/>
              </a:ext>
            </a:extLst>
          </p:cNvPr>
          <p:cNvGrpSpPr/>
          <p:nvPr/>
        </p:nvGrpSpPr>
        <p:grpSpPr>
          <a:xfrm>
            <a:off x="1232839" y="885631"/>
            <a:ext cx="9726321" cy="5523795"/>
            <a:chOff x="107659" y="147044"/>
            <a:chExt cx="9726321" cy="4836017"/>
          </a:xfrm>
        </p:grpSpPr>
        <p:sp>
          <p:nvSpPr>
            <p:cNvPr id="3" name="Прямоугольник: скругленные углы 2">
              <a:extLst>
                <a:ext uri="{FF2B5EF4-FFF2-40B4-BE49-F238E27FC236}">
                  <a16:creationId xmlns:a16="http://schemas.microsoft.com/office/drawing/2014/main" id="{772F38F8-819E-4267-8605-E891B25CE610}"/>
                </a:ext>
              </a:extLst>
            </p:cNvPr>
            <p:cNvSpPr/>
            <p:nvPr/>
          </p:nvSpPr>
          <p:spPr>
            <a:xfrm>
              <a:off x="3014444" y="147044"/>
              <a:ext cx="3749879" cy="456728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Кодирование ишемических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болезней сердца</a:t>
              </a:r>
            </a:p>
          </p:txBody>
        </p:sp>
        <p:sp>
          <p:nvSpPr>
            <p:cNvPr id="4" name="Прямоугольник: скругленные углы 3">
              <a:extLst>
                <a:ext uri="{FF2B5EF4-FFF2-40B4-BE49-F238E27FC236}">
                  <a16:creationId xmlns:a16="http://schemas.microsoft.com/office/drawing/2014/main" id="{A6DCF52C-DD56-4686-AE32-03BC69B6F9EC}"/>
                </a:ext>
              </a:extLst>
            </p:cNvPr>
            <p:cNvSpPr/>
            <p:nvPr/>
          </p:nvSpPr>
          <p:spPr>
            <a:xfrm>
              <a:off x="904614" y="969579"/>
              <a:ext cx="2994869" cy="36911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Кодирование заболеваний</a:t>
              </a:r>
            </a:p>
          </p:txBody>
        </p:sp>
        <p:sp>
          <p:nvSpPr>
            <p:cNvPr id="6" name="Прямоугольник: скругленные углы 5">
              <a:extLst>
                <a:ext uri="{FF2B5EF4-FFF2-40B4-BE49-F238E27FC236}">
                  <a16:creationId xmlns:a16="http://schemas.microsoft.com/office/drawing/2014/main" id="{78C8EBBC-6BF8-41AD-A583-3935DB61D403}"/>
                </a:ext>
              </a:extLst>
            </p:cNvPr>
            <p:cNvSpPr/>
            <p:nvPr/>
          </p:nvSpPr>
          <p:spPr>
            <a:xfrm>
              <a:off x="5634605" y="969579"/>
              <a:ext cx="2994869" cy="36911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Кодирование летальных исходов</a:t>
              </a:r>
            </a:p>
          </p:txBody>
        </p:sp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id="{E6D1FC6B-CA83-46DD-974B-2C3CA3DBDEA5}"/>
                </a:ext>
              </a:extLst>
            </p:cNvPr>
            <p:cNvSpPr/>
            <p:nvPr/>
          </p:nvSpPr>
          <p:spPr>
            <a:xfrm>
              <a:off x="107659" y="1691465"/>
              <a:ext cx="1996579" cy="76296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Стенокардия (нестабильная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Стенокардия)</a:t>
              </a:r>
            </a:p>
          </p:txBody>
        </p:sp>
        <p:sp>
          <p:nvSpPr>
            <p:cNvPr id="9" name="Прямоугольник: скругленные углы 8">
              <a:extLst>
                <a:ext uri="{FF2B5EF4-FFF2-40B4-BE49-F238E27FC236}">
                  <a16:creationId xmlns:a16="http://schemas.microsoft.com/office/drawing/2014/main" id="{7947206A-0549-4DC8-B789-F481FE0302C5}"/>
                </a:ext>
              </a:extLst>
            </p:cNvPr>
            <p:cNvSpPr/>
            <p:nvPr/>
          </p:nvSpPr>
          <p:spPr>
            <a:xfrm>
              <a:off x="2533474" y="1691465"/>
              <a:ext cx="1996579" cy="76296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Инфаркт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миокарда</a:t>
              </a:r>
            </a:p>
          </p:txBody>
        </p:sp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id="{A40ACCF8-5FFF-402B-BB11-B3E96E75FA17}"/>
                </a:ext>
              </a:extLst>
            </p:cNvPr>
            <p:cNvSpPr/>
            <p:nvPr/>
          </p:nvSpPr>
          <p:spPr>
            <a:xfrm>
              <a:off x="4959289" y="1691465"/>
              <a:ext cx="1996579" cy="76296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Стенокардия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(нестабильная 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Стенокардия</a:t>
              </a:r>
              <a:r>
                <a:rPr lang="ru-RU" sz="1100" dirty="0">
                  <a:solidFill>
                    <a:schemeClr val="accent2">
                      <a:lumMod val="75000"/>
                    </a:schemeClr>
                  </a:solidFill>
                </a:rPr>
                <a:t>)</a:t>
              </a:r>
            </a:p>
          </p:txBody>
        </p:sp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7BB714BA-635E-48CC-93B9-EBAAC3292265}"/>
                </a:ext>
              </a:extLst>
            </p:cNvPr>
            <p:cNvSpPr/>
            <p:nvPr/>
          </p:nvSpPr>
          <p:spPr>
            <a:xfrm>
              <a:off x="7438234" y="1691465"/>
              <a:ext cx="1996579" cy="76296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Инфаркт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миокарда</a:t>
              </a:r>
            </a:p>
          </p:txBody>
        </p:sp>
        <p:sp>
          <p:nvSpPr>
            <p:cNvPr id="12" name="Прямоугольник: скругленные углы 11">
              <a:extLst>
                <a:ext uri="{FF2B5EF4-FFF2-40B4-BE49-F238E27FC236}">
                  <a16:creationId xmlns:a16="http://schemas.microsoft.com/office/drawing/2014/main" id="{39DFC159-FD42-46EE-A167-58361624FD66}"/>
                </a:ext>
              </a:extLst>
            </p:cNvPr>
            <p:cNvSpPr/>
            <p:nvPr/>
          </p:nvSpPr>
          <p:spPr>
            <a:xfrm>
              <a:off x="294313" y="2912170"/>
              <a:ext cx="1595312" cy="1223167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В пределах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Эпизода оказания мед.помощи</a:t>
              </a:r>
            </a:p>
            <a:p>
              <a:pPr algn="ctr"/>
              <a:r>
                <a:rPr lang="en-US" sz="1400" b="1" dirty="0">
                  <a:solidFill>
                    <a:schemeClr val="accent2">
                      <a:lumMod val="75000"/>
                    </a:schemeClr>
                  </a:solidFill>
                </a:rPr>
                <a:t>I</a:t>
              </a:r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20(</a:t>
              </a:r>
              <a:r>
                <a:rPr lang="en-US" sz="1400" b="1" dirty="0">
                  <a:solidFill>
                    <a:schemeClr val="accent2">
                      <a:lumMod val="75000"/>
                    </a:schemeClr>
                  </a:solidFill>
                </a:rPr>
                <a:t>I</a:t>
              </a:r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20.0)</a:t>
              </a:r>
            </a:p>
          </p:txBody>
        </p:sp>
        <p:sp>
          <p:nvSpPr>
            <p:cNvPr id="13" name="Прямоугольник: скругленные углы 12">
              <a:extLst>
                <a:ext uri="{FF2B5EF4-FFF2-40B4-BE49-F238E27FC236}">
                  <a16:creationId xmlns:a16="http://schemas.microsoft.com/office/drawing/2014/main" id="{BB4907F0-6AE6-4639-837C-6C4C50402E0D}"/>
                </a:ext>
              </a:extLst>
            </p:cNvPr>
            <p:cNvSpPr/>
            <p:nvPr/>
          </p:nvSpPr>
          <p:spPr>
            <a:xfrm>
              <a:off x="2042730" y="2842189"/>
              <a:ext cx="1530981" cy="214087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До 28 дней от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начала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возникновения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ИМ или в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пределах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эпизода оказания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мед.помощи</a:t>
              </a:r>
            </a:p>
            <a:p>
              <a:pPr algn="ctr"/>
              <a:r>
                <a:rPr lang="en-US" sz="1400" b="1" dirty="0">
                  <a:solidFill>
                    <a:schemeClr val="accent2">
                      <a:lumMod val="75000"/>
                    </a:schemeClr>
                  </a:solidFill>
                </a:rPr>
                <a:t>I21-I</a:t>
              </a:r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22</a:t>
              </a:r>
            </a:p>
          </p:txBody>
        </p:sp>
        <p:sp>
          <p:nvSpPr>
            <p:cNvPr id="14" name="Прямоугольник: скругленные углы 13">
              <a:extLst>
                <a:ext uri="{FF2B5EF4-FFF2-40B4-BE49-F238E27FC236}">
                  <a16:creationId xmlns:a16="http://schemas.microsoft.com/office/drawing/2014/main" id="{44ED895C-1075-413E-8EA8-FFCF848FACBA}"/>
                </a:ext>
              </a:extLst>
            </p:cNvPr>
            <p:cNvSpPr/>
            <p:nvPr/>
          </p:nvSpPr>
          <p:spPr>
            <a:xfrm>
              <a:off x="3790426" y="2842188"/>
              <a:ext cx="1294699" cy="143405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После 28 дней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от начала 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возникновения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ИМ </a:t>
              </a:r>
              <a:r>
                <a:rPr lang="en-US" sz="1400" b="1" dirty="0">
                  <a:solidFill>
                    <a:schemeClr val="accent2">
                      <a:lumMod val="75000"/>
                    </a:schemeClr>
                  </a:solidFill>
                </a:rPr>
                <a:t>I</a:t>
              </a:r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25.8</a:t>
              </a:r>
            </a:p>
          </p:txBody>
        </p:sp>
        <p:sp>
          <p:nvSpPr>
            <p:cNvPr id="15" name="Прямоугольник: скругленные углы 14">
              <a:extLst>
                <a:ext uri="{FF2B5EF4-FFF2-40B4-BE49-F238E27FC236}">
                  <a16:creationId xmlns:a16="http://schemas.microsoft.com/office/drawing/2014/main" id="{08FA1073-B7C3-4161-8B88-DF7F1A333EEB}"/>
                </a:ext>
              </a:extLst>
            </p:cNvPr>
            <p:cNvSpPr/>
            <p:nvPr/>
          </p:nvSpPr>
          <p:spPr>
            <a:xfrm>
              <a:off x="5238230" y="2842189"/>
              <a:ext cx="1294699" cy="1469048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Независимо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от срока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от начала 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заболевания</a:t>
              </a:r>
            </a:p>
            <a:p>
              <a:pPr algn="ctr"/>
              <a:r>
                <a:rPr lang="en-US" sz="1400" b="1" dirty="0">
                  <a:solidFill>
                    <a:schemeClr val="accent2">
                      <a:lumMod val="75000"/>
                    </a:schemeClr>
                  </a:solidFill>
                </a:rPr>
                <a:t>I</a:t>
              </a:r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25</a:t>
              </a:r>
            </a:p>
          </p:txBody>
        </p:sp>
        <p:sp>
          <p:nvSpPr>
            <p:cNvPr id="16" name="Прямоугольник: скругленные углы 15">
              <a:extLst>
                <a:ext uri="{FF2B5EF4-FFF2-40B4-BE49-F238E27FC236}">
                  <a16:creationId xmlns:a16="http://schemas.microsoft.com/office/drawing/2014/main" id="{970C41FC-FBFE-4708-A37E-5B87DA911478}"/>
                </a:ext>
              </a:extLst>
            </p:cNvPr>
            <p:cNvSpPr/>
            <p:nvPr/>
          </p:nvSpPr>
          <p:spPr>
            <a:xfrm>
              <a:off x="6846803" y="2842188"/>
              <a:ext cx="1469475" cy="206534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До 28 дней от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возникновения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ИМ или в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пределах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эпизода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оказания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мед.помощи</a:t>
              </a:r>
            </a:p>
            <a:p>
              <a:pPr algn="ctr"/>
              <a:r>
                <a:rPr lang="en-US" sz="1400" b="1" dirty="0">
                  <a:solidFill>
                    <a:schemeClr val="accent2">
                      <a:lumMod val="75000"/>
                    </a:schemeClr>
                  </a:solidFill>
                </a:rPr>
                <a:t>I</a:t>
              </a:r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21</a:t>
              </a:r>
            </a:p>
          </p:txBody>
        </p:sp>
        <p:sp>
          <p:nvSpPr>
            <p:cNvPr id="17" name="Прямоугольник: скругленные углы 16">
              <a:extLst>
                <a:ext uri="{FF2B5EF4-FFF2-40B4-BE49-F238E27FC236}">
                  <a16:creationId xmlns:a16="http://schemas.microsoft.com/office/drawing/2014/main" id="{8206CA6E-C201-442F-AF3D-8ECE0798AB27}"/>
                </a:ext>
              </a:extLst>
            </p:cNvPr>
            <p:cNvSpPr/>
            <p:nvPr/>
          </p:nvSpPr>
          <p:spPr>
            <a:xfrm>
              <a:off x="8708933" y="2842188"/>
              <a:ext cx="1125047" cy="158199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после 28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дней от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начала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возникновения ИМ</a:t>
              </a:r>
            </a:p>
            <a:p>
              <a:pPr algn="ctr"/>
              <a:r>
                <a:rPr lang="en-US" sz="1400" b="1" dirty="0">
                  <a:solidFill>
                    <a:schemeClr val="accent2">
                      <a:lumMod val="75000"/>
                    </a:schemeClr>
                  </a:solidFill>
                </a:rPr>
                <a:t>I25</a:t>
              </a:r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.8</a:t>
              </a:r>
            </a:p>
          </p:txBody>
        </p:sp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3A20974D-BC69-4BEC-8B23-0E5E74B29139}"/>
                </a:ext>
              </a:extLst>
            </p:cNvPr>
            <p:cNvCxnSpPr/>
            <p:nvPr/>
          </p:nvCxnSpPr>
          <p:spPr>
            <a:xfrm flipH="1">
              <a:off x="2402048" y="750815"/>
              <a:ext cx="2557241" cy="0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id="{244DA2BB-055A-48F2-A249-2D93BAED2DF1}"/>
                </a:ext>
              </a:extLst>
            </p:cNvPr>
            <p:cNvCxnSpPr>
              <a:endCxn id="4" idx="0"/>
            </p:cNvCxnSpPr>
            <p:nvPr/>
          </p:nvCxnSpPr>
          <p:spPr>
            <a:xfrm>
              <a:off x="2402048" y="750815"/>
              <a:ext cx="1" cy="218764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>
              <a:extLst>
                <a:ext uri="{FF2B5EF4-FFF2-40B4-BE49-F238E27FC236}">
                  <a16:creationId xmlns:a16="http://schemas.microsoft.com/office/drawing/2014/main" id="{250F9017-3970-4627-BD81-1EA1EE674B8A}"/>
                </a:ext>
              </a:extLst>
            </p:cNvPr>
            <p:cNvCxnSpPr/>
            <p:nvPr/>
          </p:nvCxnSpPr>
          <p:spPr>
            <a:xfrm>
              <a:off x="4959289" y="750815"/>
              <a:ext cx="2478945" cy="0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id="{6F087694-5DB3-456D-BFD2-1C1B7CC1818D}"/>
                </a:ext>
              </a:extLst>
            </p:cNvPr>
            <p:cNvCxnSpPr/>
            <p:nvPr/>
          </p:nvCxnSpPr>
          <p:spPr>
            <a:xfrm>
              <a:off x="7438234" y="750815"/>
              <a:ext cx="0" cy="218764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>
              <a:extLst>
                <a:ext uri="{FF2B5EF4-FFF2-40B4-BE49-F238E27FC236}">
                  <a16:creationId xmlns:a16="http://schemas.microsoft.com/office/drawing/2014/main" id="{A2ECBDAA-C232-48CA-85B0-A8C4E31E701A}"/>
                </a:ext>
              </a:extLst>
            </p:cNvPr>
            <p:cNvCxnSpPr>
              <a:stCxn id="4" idx="2"/>
            </p:cNvCxnSpPr>
            <p:nvPr/>
          </p:nvCxnSpPr>
          <p:spPr>
            <a:xfrm flipH="1">
              <a:off x="2402048" y="1338694"/>
              <a:ext cx="1" cy="95823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>
              <a:extLst>
                <a:ext uri="{FF2B5EF4-FFF2-40B4-BE49-F238E27FC236}">
                  <a16:creationId xmlns:a16="http://schemas.microsoft.com/office/drawing/2014/main" id="{CEE95156-103F-4038-8873-0DD287C276D3}"/>
                </a:ext>
              </a:extLst>
            </p:cNvPr>
            <p:cNvCxnSpPr/>
            <p:nvPr/>
          </p:nvCxnSpPr>
          <p:spPr>
            <a:xfrm flipH="1">
              <a:off x="1006679" y="1467168"/>
              <a:ext cx="1395369" cy="0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>
              <a:extLst>
                <a:ext uri="{FF2B5EF4-FFF2-40B4-BE49-F238E27FC236}">
                  <a16:creationId xmlns:a16="http://schemas.microsoft.com/office/drawing/2014/main" id="{3321A722-AE9C-40F5-8205-0F8C6F7BB230}"/>
                </a:ext>
              </a:extLst>
            </p:cNvPr>
            <p:cNvCxnSpPr/>
            <p:nvPr/>
          </p:nvCxnSpPr>
          <p:spPr>
            <a:xfrm>
              <a:off x="1006679" y="1434517"/>
              <a:ext cx="0" cy="256948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>
              <a:extLst>
                <a:ext uri="{FF2B5EF4-FFF2-40B4-BE49-F238E27FC236}">
                  <a16:creationId xmlns:a16="http://schemas.microsoft.com/office/drawing/2014/main" id="{0A77B324-3730-4A9F-A6BF-11D4AEE98702}"/>
                </a:ext>
              </a:extLst>
            </p:cNvPr>
            <p:cNvCxnSpPr/>
            <p:nvPr/>
          </p:nvCxnSpPr>
          <p:spPr>
            <a:xfrm>
              <a:off x="2402048" y="1467168"/>
              <a:ext cx="1129715" cy="0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>
              <a:extLst>
                <a:ext uri="{FF2B5EF4-FFF2-40B4-BE49-F238E27FC236}">
                  <a16:creationId xmlns:a16="http://schemas.microsoft.com/office/drawing/2014/main" id="{075EDA50-728B-4D69-BB5E-39F425F9BFAA}"/>
                </a:ext>
              </a:extLst>
            </p:cNvPr>
            <p:cNvCxnSpPr>
              <a:endCxn id="9" idx="0"/>
            </p:cNvCxnSpPr>
            <p:nvPr/>
          </p:nvCxnSpPr>
          <p:spPr>
            <a:xfrm>
              <a:off x="3531763" y="1467168"/>
              <a:ext cx="1" cy="224297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>
              <a:extLst>
                <a:ext uri="{FF2B5EF4-FFF2-40B4-BE49-F238E27FC236}">
                  <a16:creationId xmlns:a16="http://schemas.microsoft.com/office/drawing/2014/main" id="{35B31AB9-DBE0-4810-BB9E-7BC11E0007F1}"/>
                </a:ext>
              </a:extLst>
            </p:cNvPr>
            <p:cNvCxnSpPr>
              <a:stCxn id="6" idx="2"/>
            </p:cNvCxnSpPr>
            <p:nvPr/>
          </p:nvCxnSpPr>
          <p:spPr>
            <a:xfrm flipH="1">
              <a:off x="7132039" y="1338694"/>
              <a:ext cx="1" cy="161126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>
              <a:extLst>
                <a:ext uri="{FF2B5EF4-FFF2-40B4-BE49-F238E27FC236}">
                  <a16:creationId xmlns:a16="http://schemas.microsoft.com/office/drawing/2014/main" id="{2468B296-A000-44B3-8B86-C92ACDC45606}"/>
                </a:ext>
              </a:extLst>
            </p:cNvPr>
            <p:cNvCxnSpPr/>
            <p:nvPr/>
          </p:nvCxnSpPr>
          <p:spPr>
            <a:xfrm flipH="1">
              <a:off x="5852717" y="1501631"/>
              <a:ext cx="1279322" cy="0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>
              <a:extLst>
                <a:ext uri="{FF2B5EF4-FFF2-40B4-BE49-F238E27FC236}">
                  <a16:creationId xmlns:a16="http://schemas.microsoft.com/office/drawing/2014/main" id="{D895E619-7259-4A50-AD5E-4DE50F739E8C}"/>
                </a:ext>
              </a:extLst>
            </p:cNvPr>
            <p:cNvCxnSpPr/>
            <p:nvPr/>
          </p:nvCxnSpPr>
          <p:spPr>
            <a:xfrm>
              <a:off x="5885579" y="1499820"/>
              <a:ext cx="0" cy="191645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>
              <a:extLst>
                <a:ext uri="{FF2B5EF4-FFF2-40B4-BE49-F238E27FC236}">
                  <a16:creationId xmlns:a16="http://schemas.microsoft.com/office/drawing/2014/main" id="{CB6FF342-C37B-446B-89F0-E4F2EBBA67FA}"/>
                </a:ext>
              </a:extLst>
            </p:cNvPr>
            <p:cNvCxnSpPr/>
            <p:nvPr/>
          </p:nvCxnSpPr>
          <p:spPr>
            <a:xfrm>
              <a:off x="7132039" y="1499820"/>
              <a:ext cx="1184239" cy="0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>
              <a:extLst>
                <a:ext uri="{FF2B5EF4-FFF2-40B4-BE49-F238E27FC236}">
                  <a16:creationId xmlns:a16="http://schemas.microsoft.com/office/drawing/2014/main" id="{4FBA1B2E-8CC1-4FAA-A2F9-48B4FA27B822}"/>
                </a:ext>
              </a:extLst>
            </p:cNvPr>
            <p:cNvCxnSpPr/>
            <p:nvPr/>
          </p:nvCxnSpPr>
          <p:spPr>
            <a:xfrm>
              <a:off x="8316278" y="1467168"/>
              <a:ext cx="0" cy="224297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71">
              <a:extLst>
                <a:ext uri="{FF2B5EF4-FFF2-40B4-BE49-F238E27FC236}">
                  <a16:creationId xmlns:a16="http://schemas.microsoft.com/office/drawing/2014/main" id="{6C3429D0-4523-49EE-9B15-414DF423209B}"/>
                </a:ext>
              </a:extLst>
            </p:cNvPr>
            <p:cNvCxnSpPr>
              <a:cxnSpLocks/>
              <a:stCxn id="8" idx="2"/>
              <a:endCxn id="12" idx="0"/>
            </p:cNvCxnSpPr>
            <p:nvPr/>
          </p:nvCxnSpPr>
          <p:spPr>
            <a:xfrm flipH="1">
              <a:off x="1091969" y="2454429"/>
              <a:ext cx="13980" cy="457741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>
              <a:extLst>
                <a:ext uri="{FF2B5EF4-FFF2-40B4-BE49-F238E27FC236}">
                  <a16:creationId xmlns:a16="http://schemas.microsoft.com/office/drawing/2014/main" id="{497805B6-D940-4C91-83CF-D3A3C8F90C58}"/>
                </a:ext>
              </a:extLst>
            </p:cNvPr>
            <p:cNvCxnSpPr>
              <a:stCxn id="9" idx="2"/>
            </p:cNvCxnSpPr>
            <p:nvPr/>
          </p:nvCxnSpPr>
          <p:spPr>
            <a:xfrm flipH="1">
              <a:off x="3531763" y="2454429"/>
              <a:ext cx="1" cy="224296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75">
              <a:extLst>
                <a:ext uri="{FF2B5EF4-FFF2-40B4-BE49-F238E27FC236}">
                  <a16:creationId xmlns:a16="http://schemas.microsoft.com/office/drawing/2014/main" id="{8355DE57-4DF9-474E-A8E5-579BD3D2F989}"/>
                </a:ext>
              </a:extLst>
            </p:cNvPr>
            <p:cNvCxnSpPr/>
            <p:nvPr/>
          </p:nvCxnSpPr>
          <p:spPr>
            <a:xfrm flipH="1">
              <a:off x="2892804" y="2678725"/>
              <a:ext cx="638959" cy="0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77">
              <a:extLst>
                <a:ext uri="{FF2B5EF4-FFF2-40B4-BE49-F238E27FC236}">
                  <a16:creationId xmlns:a16="http://schemas.microsoft.com/office/drawing/2014/main" id="{5793A0FD-CA51-400D-A368-31CC711ED841}"/>
                </a:ext>
              </a:extLst>
            </p:cNvPr>
            <p:cNvCxnSpPr>
              <a:cxnSpLocks/>
            </p:cNvCxnSpPr>
            <p:nvPr/>
          </p:nvCxnSpPr>
          <p:spPr>
            <a:xfrm>
              <a:off x="2892805" y="2678725"/>
              <a:ext cx="0" cy="116723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79">
              <a:extLst>
                <a:ext uri="{FF2B5EF4-FFF2-40B4-BE49-F238E27FC236}">
                  <a16:creationId xmlns:a16="http://schemas.microsoft.com/office/drawing/2014/main" id="{A23D2C72-78DB-4602-8AA7-C46F79DF99F0}"/>
                </a:ext>
              </a:extLst>
            </p:cNvPr>
            <p:cNvCxnSpPr/>
            <p:nvPr/>
          </p:nvCxnSpPr>
          <p:spPr>
            <a:xfrm>
              <a:off x="3531763" y="2678725"/>
              <a:ext cx="838901" cy="0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Прямая соединительная линия 81">
              <a:extLst>
                <a:ext uri="{FF2B5EF4-FFF2-40B4-BE49-F238E27FC236}">
                  <a16:creationId xmlns:a16="http://schemas.microsoft.com/office/drawing/2014/main" id="{932F847C-7179-4F0E-840E-AB6002DCFFD7}"/>
                </a:ext>
              </a:extLst>
            </p:cNvPr>
            <p:cNvCxnSpPr>
              <a:cxnSpLocks/>
            </p:cNvCxnSpPr>
            <p:nvPr/>
          </p:nvCxnSpPr>
          <p:spPr>
            <a:xfrm>
              <a:off x="4362275" y="2678725"/>
              <a:ext cx="0" cy="163463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Прямая соединительная линия 83">
              <a:extLst>
                <a:ext uri="{FF2B5EF4-FFF2-40B4-BE49-F238E27FC236}">
                  <a16:creationId xmlns:a16="http://schemas.microsoft.com/office/drawing/2014/main" id="{C4D980FC-D30B-43C6-A185-9B40087C7CBF}"/>
                </a:ext>
              </a:extLst>
            </p:cNvPr>
            <p:cNvCxnSpPr>
              <a:stCxn id="10" idx="2"/>
            </p:cNvCxnSpPr>
            <p:nvPr/>
          </p:nvCxnSpPr>
          <p:spPr>
            <a:xfrm flipH="1">
              <a:off x="5957578" y="2454429"/>
              <a:ext cx="1" cy="362119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Прямая соединительная линия 85">
              <a:extLst>
                <a:ext uri="{FF2B5EF4-FFF2-40B4-BE49-F238E27FC236}">
                  <a16:creationId xmlns:a16="http://schemas.microsoft.com/office/drawing/2014/main" id="{554A0496-1D59-432A-84B8-D559251FCB6C}"/>
                </a:ext>
              </a:extLst>
            </p:cNvPr>
            <p:cNvCxnSpPr>
              <a:stCxn id="11" idx="2"/>
            </p:cNvCxnSpPr>
            <p:nvPr/>
          </p:nvCxnSpPr>
          <p:spPr>
            <a:xfrm>
              <a:off x="8436524" y="2454429"/>
              <a:ext cx="8390" cy="112148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>
              <a:extLst>
                <a:ext uri="{FF2B5EF4-FFF2-40B4-BE49-F238E27FC236}">
                  <a16:creationId xmlns:a16="http://schemas.microsoft.com/office/drawing/2014/main" id="{A05F0105-62D5-4332-883E-1B1C6D56CBFD}"/>
                </a:ext>
              </a:extLst>
            </p:cNvPr>
            <p:cNvCxnSpPr/>
            <p:nvPr/>
          </p:nvCxnSpPr>
          <p:spPr>
            <a:xfrm flipH="1">
              <a:off x="7724158" y="2566577"/>
              <a:ext cx="712365" cy="0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Прямая соединительная линия 89">
              <a:extLst>
                <a:ext uri="{FF2B5EF4-FFF2-40B4-BE49-F238E27FC236}">
                  <a16:creationId xmlns:a16="http://schemas.microsoft.com/office/drawing/2014/main" id="{4E4CD7F2-D191-49F2-9B46-9EE9AB90144F}"/>
                </a:ext>
              </a:extLst>
            </p:cNvPr>
            <p:cNvCxnSpPr/>
            <p:nvPr/>
          </p:nvCxnSpPr>
          <p:spPr>
            <a:xfrm>
              <a:off x="7724158" y="2566577"/>
              <a:ext cx="0" cy="228871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Прямая соединительная линия 91">
              <a:extLst>
                <a:ext uri="{FF2B5EF4-FFF2-40B4-BE49-F238E27FC236}">
                  <a16:creationId xmlns:a16="http://schemas.microsoft.com/office/drawing/2014/main" id="{98D53D0A-4242-4B59-A138-95AF800D7AD5}"/>
                </a:ext>
              </a:extLst>
            </p:cNvPr>
            <p:cNvCxnSpPr/>
            <p:nvPr/>
          </p:nvCxnSpPr>
          <p:spPr>
            <a:xfrm>
              <a:off x="8444914" y="2566577"/>
              <a:ext cx="808143" cy="0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Прямая соединительная линия 93">
              <a:extLst>
                <a:ext uri="{FF2B5EF4-FFF2-40B4-BE49-F238E27FC236}">
                  <a16:creationId xmlns:a16="http://schemas.microsoft.com/office/drawing/2014/main" id="{B3990FC2-0F7A-4A19-9A04-EB19597A4A8B}"/>
                </a:ext>
              </a:extLst>
            </p:cNvPr>
            <p:cNvCxnSpPr>
              <a:cxnSpLocks/>
              <a:endCxn id="17" idx="0"/>
            </p:cNvCxnSpPr>
            <p:nvPr/>
          </p:nvCxnSpPr>
          <p:spPr>
            <a:xfrm>
              <a:off x="9253057" y="2566577"/>
              <a:ext cx="18400" cy="275611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Прямая соединительная линия 99">
              <a:extLst>
                <a:ext uri="{FF2B5EF4-FFF2-40B4-BE49-F238E27FC236}">
                  <a16:creationId xmlns:a16="http://schemas.microsoft.com/office/drawing/2014/main" id="{94D9AD7A-46FB-44D5-874E-8C52B0FE7957}"/>
                </a:ext>
              </a:extLst>
            </p:cNvPr>
            <p:cNvCxnSpPr>
              <a:cxnSpLocks/>
              <a:stCxn id="3" idx="2"/>
            </p:cNvCxnSpPr>
            <p:nvPr/>
          </p:nvCxnSpPr>
          <p:spPr>
            <a:xfrm>
              <a:off x="4889384" y="603772"/>
              <a:ext cx="0" cy="1470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13600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83267DE-2D78-486A-A0ED-A5B9FB4976FF}"/>
              </a:ext>
            </a:extLst>
          </p:cNvPr>
          <p:cNvSpPr/>
          <p:nvPr/>
        </p:nvSpPr>
        <p:spPr>
          <a:xfrm>
            <a:off x="0" y="-1"/>
            <a:ext cx="12192000" cy="1224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Кодирование цереброваскулярных болезней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(продолжение)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(Из Рекомендаций по кодированию некоторых заболеваний из класса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IX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«Болезни системы кровообращения»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МКБ-10,утвержд. Письмом МЗ РФ № 14-9/10/2-4150 от 26 апреля 2011г.)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684CD8B-522E-4683-ADA5-503FF193DC95}"/>
              </a:ext>
            </a:extLst>
          </p:cNvPr>
          <p:cNvSpPr/>
          <p:nvPr/>
        </p:nvSpPr>
        <p:spPr>
          <a:xfrm>
            <a:off x="1493241" y="1753300"/>
            <a:ext cx="900138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пределах эпизода оказания медицинской помощи, если диагноз эпизода или госпитализации установлен до 30 дней от начала заболевания, то регистрируют острые формы цереброваскулярных болезней, независимо от продолжительности эпизода или госпитализации;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 пределах 30 дней закончилась первая госпитализация и началась вторая, то при второй госпитализации регистрируют хроническую форму, классифицированную в рубрике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 или одно из состояний в рубриках конкретных неврологических расстройств;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эпизод оказания медицинской помощи начался позже 30 дней, то регистрируют хронические формы, классифицированные в рубрике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 или состояния в рубриках конкретных неврологических расстройств, но не последствия цереброваскулярных болезней (рубрика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69).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887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Группа 68">
            <a:extLst>
              <a:ext uri="{FF2B5EF4-FFF2-40B4-BE49-F238E27FC236}">
                <a16:creationId xmlns:a16="http://schemas.microsoft.com/office/drawing/2014/main" id="{8FFFF910-88FD-4ECB-9DD5-9A59DF5B70B5}"/>
              </a:ext>
            </a:extLst>
          </p:cNvPr>
          <p:cNvGrpSpPr/>
          <p:nvPr/>
        </p:nvGrpSpPr>
        <p:grpSpPr>
          <a:xfrm>
            <a:off x="1103524" y="886283"/>
            <a:ext cx="9336940" cy="4123073"/>
            <a:chOff x="1223053" y="868377"/>
            <a:chExt cx="9336940" cy="4123073"/>
          </a:xfrm>
        </p:grpSpPr>
        <p:sp>
          <p:nvSpPr>
            <p:cNvPr id="3" name="Прямоугольник: скругленные углы 2">
              <a:extLst>
                <a:ext uri="{FF2B5EF4-FFF2-40B4-BE49-F238E27FC236}">
                  <a16:creationId xmlns:a16="http://schemas.microsoft.com/office/drawing/2014/main" id="{772F38F8-819E-4267-8605-E891B25CE610}"/>
                </a:ext>
              </a:extLst>
            </p:cNvPr>
            <p:cNvSpPr/>
            <p:nvPr/>
          </p:nvSpPr>
          <p:spPr>
            <a:xfrm>
              <a:off x="4530055" y="868377"/>
              <a:ext cx="2952926" cy="84929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Кодирование цереброваскулярных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болезней</a:t>
              </a:r>
            </a:p>
          </p:txBody>
        </p:sp>
        <p:sp>
          <p:nvSpPr>
            <p:cNvPr id="4" name="Прямоугольник: скругленные углы 3">
              <a:extLst>
                <a:ext uri="{FF2B5EF4-FFF2-40B4-BE49-F238E27FC236}">
                  <a16:creationId xmlns:a16="http://schemas.microsoft.com/office/drawing/2014/main" id="{A6DCF52C-DD56-4686-AE32-03BC69B6F9EC}"/>
                </a:ext>
              </a:extLst>
            </p:cNvPr>
            <p:cNvSpPr/>
            <p:nvPr/>
          </p:nvSpPr>
          <p:spPr>
            <a:xfrm>
              <a:off x="2029794" y="2338168"/>
              <a:ext cx="2994869" cy="65957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Кодирование заболеваний</a:t>
              </a:r>
            </a:p>
          </p:txBody>
        </p:sp>
        <p:sp>
          <p:nvSpPr>
            <p:cNvPr id="6" name="Прямоугольник: скругленные углы 5">
              <a:extLst>
                <a:ext uri="{FF2B5EF4-FFF2-40B4-BE49-F238E27FC236}">
                  <a16:creationId xmlns:a16="http://schemas.microsoft.com/office/drawing/2014/main" id="{78C8EBBC-6BF8-41AD-A583-3935DB61D403}"/>
                </a:ext>
              </a:extLst>
            </p:cNvPr>
            <p:cNvSpPr/>
            <p:nvPr/>
          </p:nvSpPr>
          <p:spPr>
            <a:xfrm>
              <a:off x="6759785" y="2338168"/>
              <a:ext cx="2994869" cy="65957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Кодирование летальных исходов</a:t>
              </a:r>
            </a:p>
          </p:txBody>
        </p:sp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id="{E6D1FC6B-CA83-46DD-974B-2C3CA3DBDEA5}"/>
                </a:ext>
              </a:extLst>
            </p:cNvPr>
            <p:cNvSpPr/>
            <p:nvPr/>
          </p:nvSpPr>
          <p:spPr>
            <a:xfrm>
              <a:off x="1223053" y="3581838"/>
              <a:ext cx="1996579" cy="136334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30 дней </a:t>
              </a:r>
              <a:r>
                <a:rPr lang="ru-RU" sz="1400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от начала</a:t>
              </a:r>
            </a:p>
            <a:p>
              <a:pPr algn="ctr"/>
              <a:r>
                <a:rPr lang="ru-RU" sz="1400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заболевания или в</a:t>
              </a:r>
            </a:p>
            <a:p>
              <a:pPr algn="ctr"/>
              <a:r>
                <a:rPr lang="ru-RU" sz="1400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пределах эпизода оказания мед.помощи</a:t>
              </a:r>
            </a:p>
            <a:p>
              <a:pPr algn="ctr"/>
              <a:r>
                <a:rPr lang="en-US" sz="1400" b="1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I60-I66</a:t>
              </a:r>
              <a:endPara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: скругленные углы 8">
              <a:extLst>
                <a:ext uri="{FF2B5EF4-FFF2-40B4-BE49-F238E27FC236}">
                  <a16:creationId xmlns:a16="http://schemas.microsoft.com/office/drawing/2014/main" id="{7947206A-0549-4DC8-B789-F481FE0302C5}"/>
                </a:ext>
              </a:extLst>
            </p:cNvPr>
            <p:cNvSpPr/>
            <p:nvPr/>
          </p:nvSpPr>
          <p:spPr>
            <a:xfrm>
              <a:off x="3616710" y="3628108"/>
              <a:ext cx="1996579" cy="136334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После </a:t>
              </a:r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30 дней-</a:t>
              </a:r>
              <a:r>
                <a:rPr lang="en-US" sz="1400" b="1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I67</a:t>
              </a:r>
            </a:p>
            <a:p>
              <a:pPr algn="ctr"/>
              <a:r>
                <a:rPr lang="ru-RU" sz="1400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или рубрики </a:t>
              </a:r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конкретных неврологических </a:t>
              </a:r>
            </a:p>
            <a:p>
              <a:pPr algn="ctr"/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расстройств</a:t>
              </a:r>
            </a:p>
          </p:txBody>
        </p:sp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id="{A40ACCF8-5FFF-402B-BB11-B3E96E75FA17}"/>
                </a:ext>
              </a:extLst>
            </p:cNvPr>
            <p:cNvSpPr/>
            <p:nvPr/>
          </p:nvSpPr>
          <p:spPr>
            <a:xfrm>
              <a:off x="6084469" y="3628108"/>
              <a:ext cx="1996579" cy="136334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30 дней </a:t>
              </a:r>
              <a:r>
                <a:rPr lang="ru-RU" sz="1400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или в</a:t>
              </a:r>
            </a:p>
            <a:p>
              <a:pPr algn="ctr"/>
              <a:r>
                <a:rPr lang="ru-RU" sz="1400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пределах эпизода оказания мед.помощи</a:t>
              </a:r>
            </a:p>
            <a:p>
              <a:pPr algn="ctr"/>
              <a:r>
                <a:rPr lang="en-US" sz="1400" b="1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I60-I64</a:t>
              </a:r>
              <a:endPara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7BB714BA-635E-48CC-93B9-EBAAC3292265}"/>
                </a:ext>
              </a:extLst>
            </p:cNvPr>
            <p:cNvSpPr/>
            <p:nvPr/>
          </p:nvSpPr>
          <p:spPr>
            <a:xfrm>
              <a:off x="8563414" y="3628108"/>
              <a:ext cx="1996579" cy="136334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После </a:t>
              </a:r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30 дней </a:t>
              </a:r>
              <a:r>
                <a:rPr lang="ru-RU" sz="1400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от</a:t>
              </a:r>
            </a:p>
            <a:p>
              <a:pPr algn="ctr"/>
              <a:r>
                <a:rPr lang="ru-RU" sz="1400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Начала заболевания</a:t>
              </a:r>
            </a:p>
            <a:p>
              <a:pPr algn="ctr"/>
              <a:r>
                <a:rPr lang="en-US" sz="1400" b="1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I67</a:t>
              </a:r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или </a:t>
              </a:r>
              <a:r>
                <a:rPr lang="en-US" sz="1400" b="1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I69</a:t>
              </a:r>
              <a:endPara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3A20974D-BC69-4BEC-8B23-0E5E74B29139}"/>
                </a:ext>
              </a:extLst>
            </p:cNvPr>
            <p:cNvCxnSpPr/>
            <p:nvPr/>
          </p:nvCxnSpPr>
          <p:spPr>
            <a:xfrm flipH="1">
              <a:off x="3527228" y="1947258"/>
              <a:ext cx="2557241" cy="0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id="{244DA2BB-055A-48F2-A249-2D93BAED2DF1}"/>
                </a:ext>
              </a:extLst>
            </p:cNvPr>
            <p:cNvCxnSpPr>
              <a:endCxn id="4" idx="0"/>
            </p:cNvCxnSpPr>
            <p:nvPr/>
          </p:nvCxnSpPr>
          <p:spPr>
            <a:xfrm>
              <a:off x="3527228" y="1947258"/>
              <a:ext cx="1" cy="390910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>
              <a:extLst>
                <a:ext uri="{FF2B5EF4-FFF2-40B4-BE49-F238E27FC236}">
                  <a16:creationId xmlns:a16="http://schemas.microsoft.com/office/drawing/2014/main" id="{250F9017-3970-4627-BD81-1EA1EE674B8A}"/>
                </a:ext>
              </a:extLst>
            </p:cNvPr>
            <p:cNvCxnSpPr/>
            <p:nvPr/>
          </p:nvCxnSpPr>
          <p:spPr>
            <a:xfrm>
              <a:off x="6084469" y="1947258"/>
              <a:ext cx="2478945" cy="0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id="{6F087694-5DB3-456D-BFD2-1C1B7CC1818D}"/>
                </a:ext>
              </a:extLst>
            </p:cNvPr>
            <p:cNvCxnSpPr/>
            <p:nvPr/>
          </p:nvCxnSpPr>
          <p:spPr>
            <a:xfrm>
              <a:off x="8563414" y="1947258"/>
              <a:ext cx="0" cy="390910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>
              <a:extLst>
                <a:ext uri="{FF2B5EF4-FFF2-40B4-BE49-F238E27FC236}">
                  <a16:creationId xmlns:a16="http://schemas.microsoft.com/office/drawing/2014/main" id="{35B31AB9-DBE0-4810-BB9E-7BC11E0007F1}"/>
                </a:ext>
              </a:extLst>
            </p:cNvPr>
            <p:cNvCxnSpPr>
              <a:stCxn id="6" idx="2"/>
            </p:cNvCxnSpPr>
            <p:nvPr/>
          </p:nvCxnSpPr>
          <p:spPr>
            <a:xfrm flipH="1">
              <a:off x="8257219" y="2997741"/>
              <a:ext cx="1" cy="287916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>
              <a:extLst>
                <a:ext uri="{FF2B5EF4-FFF2-40B4-BE49-F238E27FC236}">
                  <a16:creationId xmlns:a16="http://schemas.microsoft.com/office/drawing/2014/main" id="{2468B296-A000-44B3-8B86-C92ACDC45606}"/>
                </a:ext>
              </a:extLst>
            </p:cNvPr>
            <p:cNvCxnSpPr/>
            <p:nvPr/>
          </p:nvCxnSpPr>
          <p:spPr>
            <a:xfrm flipH="1">
              <a:off x="6977897" y="3288893"/>
              <a:ext cx="1279322" cy="0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>
              <a:extLst>
                <a:ext uri="{FF2B5EF4-FFF2-40B4-BE49-F238E27FC236}">
                  <a16:creationId xmlns:a16="http://schemas.microsoft.com/office/drawing/2014/main" id="{CB6FF342-C37B-446B-89F0-E4F2EBBA67FA}"/>
                </a:ext>
              </a:extLst>
            </p:cNvPr>
            <p:cNvCxnSpPr/>
            <p:nvPr/>
          </p:nvCxnSpPr>
          <p:spPr>
            <a:xfrm>
              <a:off x="8257219" y="3285657"/>
              <a:ext cx="1184239" cy="0"/>
            </a:xfrm>
            <a:prstGeom prst="line">
              <a:avLst/>
            </a:prstGeom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CA6A8A35-1D9D-4877-9DEF-E249E9AABF63}"/>
                </a:ext>
              </a:extLst>
            </p:cNvPr>
            <p:cNvCxnSpPr>
              <a:stCxn id="3" idx="2"/>
            </p:cNvCxnSpPr>
            <p:nvPr/>
          </p:nvCxnSpPr>
          <p:spPr>
            <a:xfrm>
              <a:off x="6006518" y="1717676"/>
              <a:ext cx="0" cy="2295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>
              <a:extLst>
                <a:ext uri="{FF2B5EF4-FFF2-40B4-BE49-F238E27FC236}">
                  <a16:creationId xmlns:a16="http://schemas.microsoft.com/office/drawing/2014/main" id="{8E05E630-17F6-4D3E-970A-818FBC002192}"/>
                </a:ext>
              </a:extLst>
            </p:cNvPr>
            <p:cNvCxnSpPr/>
            <p:nvPr/>
          </p:nvCxnSpPr>
          <p:spPr>
            <a:xfrm>
              <a:off x="6977897" y="3285657"/>
              <a:ext cx="0" cy="3424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>
              <a:extLst>
                <a:ext uri="{FF2B5EF4-FFF2-40B4-BE49-F238E27FC236}">
                  <a16:creationId xmlns:a16="http://schemas.microsoft.com/office/drawing/2014/main" id="{C59CCD4A-9F65-4116-AB13-00BC0D6B04E4}"/>
                </a:ext>
              </a:extLst>
            </p:cNvPr>
            <p:cNvCxnSpPr/>
            <p:nvPr/>
          </p:nvCxnSpPr>
          <p:spPr>
            <a:xfrm>
              <a:off x="9441458" y="3285657"/>
              <a:ext cx="0" cy="3424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>
              <a:extLst>
                <a:ext uri="{FF2B5EF4-FFF2-40B4-BE49-F238E27FC236}">
                  <a16:creationId xmlns:a16="http://schemas.microsoft.com/office/drawing/2014/main" id="{0FFA7AE8-0F0F-40DB-8054-760805CAB261}"/>
                </a:ext>
              </a:extLst>
            </p:cNvPr>
            <p:cNvCxnSpPr>
              <a:stCxn id="4" idx="2"/>
            </p:cNvCxnSpPr>
            <p:nvPr/>
          </p:nvCxnSpPr>
          <p:spPr>
            <a:xfrm flipH="1">
              <a:off x="3527228" y="2997740"/>
              <a:ext cx="1" cy="2879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>
              <a:extLst>
                <a:ext uri="{FF2B5EF4-FFF2-40B4-BE49-F238E27FC236}">
                  <a16:creationId xmlns:a16="http://schemas.microsoft.com/office/drawing/2014/main" id="{965A5A4D-161F-465F-B8FE-DBC5243325A3}"/>
                </a:ext>
              </a:extLst>
            </p:cNvPr>
            <p:cNvCxnSpPr/>
            <p:nvPr/>
          </p:nvCxnSpPr>
          <p:spPr>
            <a:xfrm>
              <a:off x="2214694" y="3285657"/>
              <a:ext cx="243280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>
              <a:extLst>
                <a:ext uri="{FF2B5EF4-FFF2-40B4-BE49-F238E27FC236}">
                  <a16:creationId xmlns:a16="http://schemas.microsoft.com/office/drawing/2014/main" id="{EA001012-3563-48B7-9435-CFB1A0170148}"/>
                </a:ext>
              </a:extLst>
            </p:cNvPr>
            <p:cNvCxnSpPr>
              <a:cxnSpLocks/>
              <a:endCxn id="9" idx="0"/>
            </p:cNvCxnSpPr>
            <p:nvPr/>
          </p:nvCxnSpPr>
          <p:spPr>
            <a:xfrm>
              <a:off x="4615000" y="3285657"/>
              <a:ext cx="0" cy="3424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>
              <a:extLst>
                <a:ext uri="{FF2B5EF4-FFF2-40B4-BE49-F238E27FC236}">
                  <a16:creationId xmlns:a16="http://schemas.microsoft.com/office/drawing/2014/main" id="{D1517FA2-4AA7-4790-BB45-000A8705E7D5}"/>
                </a:ext>
              </a:extLst>
            </p:cNvPr>
            <p:cNvCxnSpPr>
              <a:endCxn id="8" idx="0"/>
            </p:cNvCxnSpPr>
            <p:nvPr/>
          </p:nvCxnSpPr>
          <p:spPr>
            <a:xfrm>
              <a:off x="2214693" y="3285657"/>
              <a:ext cx="6650" cy="296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93382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83267DE-2D78-486A-A0ED-A5B9FB4976FF}"/>
              </a:ext>
            </a:extLst>
          </p:cNvPr>
          <p:cNvSpPr/>
          <p:nvPr/>
        </p:nvSpPr>
        <p:spPr>
          <a:xfrm>
            <a:off x="0" y="0"/>
            <a:ext cx="12192000" cy="5704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Кодирование сепсиса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684CD8B-522E-4683-ADA5-503FF193DC95}"/>
              </a:ext>
            </a:extLst>
          </p:cNvPr>
          <p:cNvSpPr/>
          <p:nvPr/>
        </p:nvSpPr>
        <p:spPr>
          <a:xfrm>
            <a:off x="1509042" y="924055"/>
            <a:ext cx="900138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Сепсис не является самостоятельным заболеванием и всегда является осложнением обширных гнойных процессов (одонтогенных, остеогенных, отогенных, тонзиллогенных, риногенных, генитальных, урогенных, раневых и т.д.).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n-U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тех редких случаях, когда причину развития сепсиса установить не удается, сепсис может кодироваться как самостоятельная нозологическая форма и носит название криптогенного.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обратить внимание на такое нарушение, когда в акушерско-гинекологической практике сепсис регистрируется не как осложнение аборта, беременности, родов и послеродового периода, а как криптогенное заболевание.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сепсис представлен как первоначальная причина смерти, необходимо предоставить подтверждение в виде копий медицинского свидетельства о смерти, посмертного эпикриза и протокола патолого-анатомического вскрытия либо судебно-медицинской экспертизы.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202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83267DE-2D78-486A-A0ED-A5B9FB4976FF}"/>
              </a:ext>
            </a:extLst>
          </p:cNvPr>
          <p:cNvSpPr/>
          <p:nvPr/>
        </p:nvSpPr>
        <p:spPr>
          <a:xfrm>
            <a:off x="-1" y="-1"/>
            <a:ext cx="12192001" cy="12499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представить подтверждения(посмертный эпикриз, протокол вскрытия, 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медицинское свидетельство о смерти)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следующие случаи смерти: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684CD8B-522E-4683-ADA5-503FF193DC95}"/>
              </a:ext>
            </a:extLst>
          </p:cNvPr>
          <p:cNvSpPr/>
          <p:nvPr/>
        </p:nvSpPr>
        <p:spPr>
          <a:xfrm>
            <a:off x="1595305" y="1598736"/>
            <a:ext cx="900138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Сепсис 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A40-A41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строка 2.4)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n-U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Анемии 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D50-D64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строка 4.1)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Ожирение 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E66,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строка 5.11)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Психические расстройства и расстройства поведения 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F01-F99,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строка 6.0)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Гастрит и дуоденит 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K29,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строка 12.2)-для взрослых 18 лет и старше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Материнская смертность 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O00-O99,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строка 16.0)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Заболевания кожи и подкожной клетчатки 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L00-L98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строка 13)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760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83267DE-2D78-486A-A0ED-A5B9FB4976FF}"/>
              </a:ext>
            </a:extLst>
          </p:cNvPr>
          <p:cNvSpPr/>
          <p:nvPr/>
        </p:nvSpPr>
        <p:spPr>
          <a:xfrm>
            <a:off x="-1" y="0"/>
            <a:ext cx="12192001" cy="587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Форма ФСН №14 Межформенный контроль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684CD8B-522E-4683-ADA5-503FF193DC95}"/>
              </a:ext>
            </a:extLst>
          </p:cNvPr>
          <p:cNvSpPr/>
          <p:nvPr/>
        </p:nvSpPr>
        <p:spPr>
          <a:xfrm>
            <a:off x="2013358" y="1484852"/>
            <a:ext cx="807929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Должен проводиться с формами ФСН :</a:t>
            </a:r>
          </a:p>
          <a:p>
            <a:pPr algn="just"/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№12«Сведения о числе заболеваний, зарегистрированных у пациентов, проживающих в районе обслуживания медицинской организации»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№13«Сведения о беременности с абортивным исходом»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№30«Сведения о медицинской организации»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№32«Сведения о медицинской помощи беременным, роженицам и родильницам»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n-U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1477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83267DE-2D78-486A-A0ED-A5B9FB4976FF}"/>
              </a:ext>
            </a:extLst>
          </p:cNvPr>
          <p:cNvSpPr/>
          <p:nvPr/>
        </p:nvSpPr>
        <p:spPr>
          <a:xfrm>
            <a:off x="-1" y="0"/>
            <a:ext cx="12192001" cy="587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Форма ФСН №14 Межформенный контроль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684CD8B-522E-4683-ADA5-503FF193DC95}"/>
              </a:ext>
            </a:extLst>
          </p:cNvPr>
          <p:cNvSpPr/>
          <p:nvPr/>
        </p:nvSpPr>
        <p:spPr>
          <a:xfrm>
            <a:off x="844123" y="1096664"/>
            <a:ext cx="100080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с формой ФСН №12</a:t>
            </a:r>
          </a:p>
          <a:p>
            <a:pPr algn="just"/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Число заболеваний (острые  и повторные инфаркты миокарда и острые формы цереброваскулярных болезней, пневмонии и другие заболевания, требующие лечения в стационарных условиях, в форме №12 должно быть больше или равно числу лиц, показанных в форме №14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количества заболеваний в форме №14 над заболеваниями, показанными в форме №12, указывает на отсутствие преемственности между поликлиникой и стационаром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Исключение: число заболеваний в форме №14 может быть больше, чем в форме №12, только в случае госпитализации лиц с вышеуказанными нозологическими единицами, не проживающими на территории обслуживания медицинской организации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n-U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1842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83267DE-2D78-486A-A0ED-A5B9FB4976FF}"/>
              </a:ext>
            </a:extLst>
          </p:cNvPr>
          <p:cNvSpPr/>
          <p:nvPr/>
        </p:nvSpPr>
        <p:spPr>
          <a:xfrm>
            <a:off x="-1" y="-159798"/>
            <a:ext cx="12192001" cy="587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Форма ФСН №14 Межформенный контроль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684CD8B-522E-4683-ADA5-503FF193DC95}"/>
              </a:ext>
            </a:extLst>
          </p:cNvPr>
          <p:cNvSpPr/>
          <p:nvPr/>
        </p:nvSpPr>
        <p:spPr>
          <a:xfrm>
            <a:off x="1568742" y="1484852"/>
            <a:ext cx="10008066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с формой ФСН №13</a:t>
            </a:r>
          </a:p>
          <a:p>
            <a:pPr algn="just"/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Проводится:</a:t>
            </a:r>
          </a:p>
          <a:p>
            <a:pPr algn="just"/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количеству умерших вседствие абортов</a:t>
            </a:r>
          </a:p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14,4000,146,19  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13,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000,1,0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        </a:t>
            </a:r>
          </a:p>
          <a:p>
            <a:pPr algn="just"/>
            <a:r>
              <a:rPr lang="ru-RU" sz="1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Прямоугольник: скругленные углы 57">
            <a:extLst>
              <a:ext uri="{FF2B5EF4-FFF2-40B4-BE49-F238E27FC236}">
                <a16:creationId xmlns:a16="http://schemas.microsoft.com/office/drawing/2014/main" id="{33F68CFE-255A-47B2-BCAC-0127566D5383}"/>
              </a:ext>
            </a:extLst>
          </p:cNvPr>
          <p:cNvSpPr/>
          <p:nvPr/>
        </p:nvSpPr>
        <p:spPr>
          <a:xfrm>
            <a:off x="1568742" y="3292561"/>
            <a:ext cx="8011486" cy="232806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Где: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14форма, 4000таблица,146строка,19графа должна быть меньше или равна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13форма,3000таблица,1строка,01графа</a:t>
            </a:r>
          </a:p>
        </p:txBody>
      </p:sp>
    </p:spTree>
    <p:extLst>
      <p:ext uri="{BB962C8B-B14F-4D97-AF65-F5344CB8AC3E}">
        <p14:creationId xmlns:p14="http://schemas.microsoft.com/office/powerpoint/2010/main" val="3637140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83267DE-2D78-486A-A0ED-A5B9FB4976FF}"/>
              </a:ext>
            </a:extLst>
          </p:cNvPr>
          <p:cNvSpPr/>
          <p:nvPr/>
        </p:nvSpPr>
        <p:spPr>
          <a:xfrm>
            <a:off x="-1" y="-159798"/>
            <a:ext cx="12192001" cy="587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Форма ФСН №14 Межформенный контроль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684CD8B-522E-4683-ADA5-503FF193DC95}"/>
              </a:ext>
            </a:extLst>
          </p:cNvPr>
          <p:cNvSpPr/>
          <p:nvPr/>
        </p:nvSpPr>
        <p:spPr>
          <a:xfrm>
            <a:off x="1568742" y="1484852"/>
            <a:ext cx="1000806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с формой ФСН №13</a:t>
            </a:r>
          </a:p>
          <a:p>
            <a:pPr algn="just"/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Проводится:</a:t>
            </a:r>
          </a:p>
          <a:p>
            <a:pPr algn="just"/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количеству выполненных абортов</a:t>
            </a:r>
          </a:p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14,4000,146,03  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13,1000,1,04,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13,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2000,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pPr algn="just"/>
            <a:r>
              <a:rPr lang="ru-RU" sz="1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Прямоугольник: скругленные углы 57">
            <a:extLst>
              <a:ext uri="{FF2B5EF4-FFF2-40B4-BE49-F238E27FC236}">
                <a16:creationId xmlns:a16="http://schemas.microsoft.com/office/drawing/2014/main" id="{33F68CFE-255A-47B2-BCAC-0127566D5383}"/>
              </a:ext>
            </a:extLst>
          </p:cNvPr>
          <p:cNvSpPr/>
          <p:nvPr/>
        </p:nvSpPr>
        <p:spPr>
          <a:xfrm>
            <a:off x="1568742" y="3292561"/>
            <a:ext cx="8011486" cy="232806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Где: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14форма, 4000таблица,146строка,03графа должна быть меньше или равна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(13форма,1000таблица,1строка,4графа плюс 13форма,2000таблица,1строка,04 графа)</a:t>
            </a:r>
          </a:p>
        </p:txBody>
      </p:sp>
    </p:spTree>
    <p:extLst>
      <p:ext uri="{BB962C8B-B14F-4D97-AF65-F5344CB8AC3E}">
        <p14:creationId xmlns:p14="http://schemas.microsoft.com/office/powerpoint/2010/main" val="4216651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83267DE-2D78-486A-A0ED-A5B9FB4976FF}"/>
              </a:ext>
            </a:extLst>
          </p:cNvPr>
          <p:cNvSpPr/>
          <p:nvPr/>
        </p:nvSpPr>
        <p:spPr>
          <a:xfrm>
            <a:off x="0" y="0"/>
            <a:ext cx="12192000" cy="1082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информации при составлении формы № 14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0C06DB2-CC53-4647-B5DC-2A5BAF507E71}"/>
              </a:ext>
            </a:extLst>
          </p:cNvPr>
          <p:cNvSpPr/>
          <p:nvPr/>
        </p:nvSpPr>
        <p:spPr>
          <a:xfrm>
            <a:off x="3372374" y="1602297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3592D6D-F2E8-4F0A-B858-23D30EE9D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67" y="1257636"/>
            <a:ext cx="8640660" cy="3057787"/>
          </a:xfrm>
        </p:spPr>
        <p:txBody>
          <a:bodyPr>
            <a:normAutofit fontScale="90000"/>
          </a:bodyPr>
          <a:lstStyle/>
          <a:p>
            <a:r>
              <a:rPr lang="ru-RU" sz="1800" dirty="0"/>
              <a:t>-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Учетная форма №001/у «Журнал учета приема пациентов и отказов в оказании медицинской помощи в стационарных условиях, в условиях дневного стационара»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-Учетная форма №016/у «сводная ведомость учета движения пациентов и коечного фонда медицинской организации, оказывающую медицинскую помощь в стационарных условиях, в условиях дневного стационара»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-Учетная форма №066/у «Статистическая карта выбывшего из медицинской организации, оказывающей медицинскую помощь в стационарных условиях, в условиях дневного стационара»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-Учетная форма №008/у «Журнал учета оперативных вмешательств(операций) в медицинской организации, оказывающей медицинскую помощь в стационарных условиях, в условиях дневного стационара»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</a:t>
            </a:r>
            <a:br>
              <a:rPr lang="ru-RU" sz="1800" dirty="0"/>
            </a:br>
            <a:br>
              <a:rPr lang="ru-RU" sz="1800" dirty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7999109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83267DE-2D78-486A-A0ED-A5B9FB4976FF}"/>
              </a:ext>
            </a:extLst>
          </p:cNvPr>
          <p:cNvSpPr/>
          <p:nvPr/>
        </p:nvSpPr>
        <p:spPr>
          <a:xfrm>
            <a:off x="-1" y="0"/>
            <a:ext cx="12192001" cy="587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Форма ФСН №14 Межформенный контроль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684CD8B-522E-4683-ADA5-503FF193DC95}"/>
              </a:ext>
            </a:extLst>
          </p:cNvPr>
          <p:cNvSpPr/>
          <p:nvPr/>
        </p:nvSpPr>
        <p:spPr>
          <a:xfrm>
            <a:off x="1593909" y="964735"/>
            <a:ext cx="1000806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с формой ФСН №30</a:t>
            </a:r>
          </a:p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Число выбывших(выписано+умерло) пациентов в 14 форме меньше, </a:t>
            </a:r>
          </a:p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в 30 форме на число переведенных пациентов</a:t>
            </a:r>
          </a:p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14,2000,10,04+14,2000,10,22+14,2000,220,04+14,2000,220,22+14,2000,10,08+14,2000,10,28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30,3100,01,10+30,3100,78,10+30,3100,01,13+30,3100,78,13</a:t>
            </a:r>
          </a:p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ru-RU" sz="1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A156C8AF-EB7F-4A54-906A-8CBC8042530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90025" y="2719061"/>
          <a:ext cx="5332604" cy="2362200"/>
        </p:xfrm>
        <a:graphic>
          <a:graphicData uri="http://schemas.openxmlformats.org/drawingml/2006/table">
            <a:tbl>
              <a:tblPr/>
              <a:tblGrid>
                <a:gridCol w="1943054">
                  <a:extLst>
                    <a:ext uri="{9D8B030D-6E8A-4147-A177-3AD203B41FA5}">
                      <a16:colId xmlns:a16="http://schemas.microsoft.com/office/drawing/2014/main" val="1820294172"/>
                    </a:ext>
                  </a:extLst>
                </a:gridCol>
                <a:gridCol w="453379">
                  <a:extLst>
                    <a:ext uri="{9D8B030D-6E8A-4147-A177-3AD203B41FA5}">
                      <a16:colId xmlns:a16="http://schemas.microsoft.com/office/drawing/2014/main" val="1035415131"/>
                    </a:ext>
                  </a:extLst>
                </a:gridCol>
                <a:gridCol w="539737">
                  <a:extLst>
                    <a:ext uri="{9D8B030D-6E8A-4147-A177-3AD203B41FA5}">
                      <a16:colId xmlns:a16="http://schemas.microsoft.com/office/drawing/2014/main" val="2190284610"/>
                    </a:ext>
                  </a:extLst>
                </a:gridCol>
                <a:gridCol w="550532">
                  <a:extLst>
                    <a:ext uri="{9D8B030D-6E8A-4147-A177-3AD203B41FA5}">
                      <a16:colId xmlns:a16="http://schemas.microsoft.com/office/drawing/2014/main" val="672077171"/>
                    </a:ext>
                  </a:extLst>
                </a:gridCol>
                <a:gridCol w="550532">
                  <a:extLst>
                    <a:ext uri="{9D8B030D-6E8A-4147-A177-3AD203B41FA5}">
                      <a16:colId xmlns:a16="http://schemas.microsoft.com/office/drawing/2014/main" val="3876759532"/>
                    </a:ext>
                  </a:extLst>
                </a:gridCol>
                <a:gridCol w="647685">
                  <a:extLst>
                    <a:ext uri="{9D8B030D-6E8A-4147-A177-3AD203B41FA5}">
                      <a16:colId xmlns:a16="http://schemas.microsoft.com/office/drawing/2014/main" val="2911872990"/>
                    </a:ext>
                  </a:extLst>
                </a:gridCol>
                <a:gridCol w="647685">
                  <a:extLst>
                    <a:ext uri="{9D8B030D-6E8A-4147-A177-3AD203B41FA5}">
                      <a16:colId xmlns:a16="http://schemas.microsoft.com/office/drawing/2014/main" val="784504771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14ф 2000 таблица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133719"/>
                  </a:ext>
                </a:extLst>
              </a:tr>
              <a:tr h="40957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классов и отдельных болезней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строки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Код по МКБ-10 пересмотра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А. Взрослые (18 лет и более)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В.  Дети (в возрасте 0-17 лет включительно)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550690"/>
                  </a:ext>
                </a:extLst>
              </a:tr>
              <a:tr h="5429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Выписано пациентов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Умершие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Выписано пациентов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Умершие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069624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32981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95162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Зарегистрировано заболеваний – всего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А00-Т98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124 489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31 855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061765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Кроме того: факторы, влияющие на состояние здоровья  населения и обращения в в медицинские организации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Z00-Z99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7041284"/>
                  </a:ext>
                </a:extLst>
              </a:tr>
            </a:tbl>
          </a:graphicData>
        </a:graphic>
      </p:graphicFrame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42D9FC62-260E-423D-BD74-E50C9580E6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217737"/>
              </p:ext>
            </p:extLst>
          </p:nvPr>
        </p:nvGraphicFramePr>
        <p:xfrm>
          <a:off x="6269373" y="2656234"/>
          <a:ext cx="4910488" cy="2366304"/>
        </p:xfrm>
        <a:graphic>
          <a:graphicData uri="http://schemas.openxmlformats.org/drawingml/2006/table">
            <a:tbl>
              <a:tblPr/>
              <a:tblGrid>
                <a:gridCol w="2694422">
                  <a:extLst>
                    <a:ext uri="{9D8B030D-6E8A-4147-A177-3AD203B41FA5}">
                      <a16:colId xmlns:a16="http://schemas.microsoft.com/office/drawing/2014/main" val="1719280664"/>
                    </a:ext>
                  </a:extLst>
                </a:gridCol>
                <a:gridCol w="575982">
                  <a:extLst>
                    <a:ext uri="{9D8B030D-6E8A-4147-A177-3AD203B41FA5}">
                      <a16:colId xmlns:a16="http://schemas.microsoft.com/office/drawing/2014/main" val="1355028550"/>
                    </a:ext>
                  </a:extLst>
                </a:gridCol>
                <a:gridCol w="820042">
                  <a:extLst>
                    <a:ext uri="{9D8B030D-6E8A-4147-A177-3AD203B41FA5}">
                      <a16:colId xmlns:a16="http://schemas.microsoft.com/office/drawing/2014/main" val="3470950662"/>
                    </a:ext>
                  </a:extLst>
                </a:gridCol>
                <a:gridCol w="820042">
                  <a:extLst>
                    <a:ext uri="{9D8B030D-6E8A-4147-A177-3AD203B41FA5}">
                      <a16:colId xmlns:a16="http://schemas.microsoft.com/office/drawing/2014/main" val="1644870479"/>
                    </a:ext>
                  </a:extLst>
                </a:gridCol>
              </a:tblGrid>
              <a:tr h="37952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effectLst/>
                          <a:latin typeface="Arial Cyr" panose="020B0604020202020204" pitchFamily="34" charset="0"/>
                        </a:rPr>
                        <a:t>Форма 30 табл 3100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5729366"/>
                  </a:ext>
                </a:extLst>
              </a:tr>
              <a:tr h="412526">
                <a:tc rowSpan="4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номер строки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В отчетном году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725330"/>
                  </a:ext>
                </a:extLst>
              </a:tr>
              <a:tr h="470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выписано пациентов, чел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умерло, чел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0645270"/>
                  </a:ext>
                </a:extLst>
              </a:tr>
              <a:tr h="2970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2793215"/>
                  </a:ext>
                </a:extLst>
              </a:tr>
              <a:tr h="2392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42015"/>
                  </a:ext>
                </a:extLst>
              </a:tr>
              <a:tr h="1732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effectLst/>
                          <a:latin typeface="Arial Cyr" panose="020B0604020202020204" pitchFamily="34" charset="0"/>
                        </a:rPr>
                        <a:t>160 204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effectLst/>
                          <a:latin typeface="Arial Cyr" panose="020B0604020202020204" pitchFamily="34" charset="0"/>
                        </a:rPr>
                        <a:t>4 699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609972"/>
                  </a:ext>
                </a:extLst>
              </a:tr>
              <a:tr h="34652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Кроме того, «движение» больных новорожденных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078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effectLst/>
                          <a:latin typeface="Arial Cyr" panose="020B0604020202020204" pitchFamily="34" charset="0"/>
                        </a:rPr>
                        <a:t>2 117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effectLst/>
                          <a:latin typeface="Arial Cyr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554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83986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83267DE-2D78-486A-A0ED-A5B9FB4976FF}"/>
              </a:ext>
            </a:extLst>
          </p:cNvPr>
          <p:cNvSpPr/>
          <p:nvPr/>
        </p:nvSpPr>
        <p:spPr>
          <a:xfrm>
            <a:off x="-1" y="0"/>
            <a:ext cx="12192001" cy="587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Форма ФСН №14 Межформенный контроль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684CD8B-522E-4683-ADA5-503FF193DC95}"/>
              </a:ext>
            </a:extLst>
          </p:cNvPr>
          <p:cNvSpPr/>
          <p:nvPr/>
        </p:nvSpPr>
        <p:spPr>
          <a:xfrm>
            <a:off x="1398600" y="857151"/>
            <a:ext cx="100080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с формой ФСН №30</a:t>
            </a:r>
          </a:p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Число умерших пациентов в форме 14 равно числу умерших в форме 30</a:t>
            </a:r>
          </a:p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14,2000,10,08+14,2000,10,28=30,3100,01,13+30,3100,78,13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D2E99438-20B1-40AE-AC56-36F4330CAFB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27207" y="2526982"/>
          <a:ext cx="5368793" cy="1804035"/>
        </p:xfrm>
        <a:graphic>
          <a:graphicData uri="http://schemas.openxmlformats.org/drawingml/2006/table">
            <a:tbl>
              <a:tblPr/>
              <a:tblGrid>
                <a:gridCol w="1956241">
                  <a:extLst>
                    <a:ext uri="{9D8B030D-6E8A-4147-A177-3AD203B41FA5}">
                      <a16:colId xmlns:a16="http://schemas.microsoft.com/office/drawing/2014/main" val="3230025959"/>
                    </a:ext>
                  </a:extLst>
                </a:gridCol>
                <a:gridCol w="456456">
                  <a:extLst>
                    <a:ext uri="{9D8B030D-6E8A-4147-A177-3AD203B41FA5}">
                      <a16:colId xmlns:a16="http://schemas.microsoft.com/office/drawing/2014/main" val="159843934"/>
                    </a:ext>
                  </a:extLst>
                </a:gridCol>
                <a:gridCol w="543400">
                  <a:extLst>
                    <a:ext uri="{9D8B030D-6E8A-4147-A177-3AD203B41FA5}">
                      <a16:colId xmlns:a16="http://schemas.microsoft.com/office/drawing/2014/main" val="2926391513"/>
                    </a:ext>
                  </a:extLst>
                </a:gridCol>
                <a:gridCol w="554268">
                  <a:extLst>
                    <a:ext uri="{9D8B030D-6E8A-4147-A177-3AD203B41FA5}">
                      <a16:colId xmlns:a16="http://schemas.microsoft.com/office/drawing/2014/main" val="1240673855"/>
                    </a:ext>
                  </a:extLst>
                </a:gridCol>
                <a:gridCol w="554268">
                  <a:extLst>
                    <a:ext uri="{9D8B030D-6E8A-4147-A177-3AD203B41FA5}">
                      <a16:colId xmlns:a16="http://schemas.microsoft.com/office/drawing/2014/main" val="3596518236"/>
                    </a:ext>
                  </a:extLst>
                </a:gridCol>
                <a:gridCol w="652080">
                  <a:extLst>
                    <a:ext uri="{9D8B030D-6E8A-4147-A177-3AD203B41FA5}">
                      <a16:colId xmlns:a16="http://schemas.microsoft.com/office/drawing/2014/main" val="2886630295"/>
                    </a:ext>
                  </a:extLst>
                </a:gridCol>
                <a:gridCol w="652080">
                  <a:extLst>
                    <a:ext uri="{9D8B030D-6E8A-4147-A177-3AD203B41FA5}">
                      <a16:colId xmlns:a16="http://schemas.microsoft.com/office/drawing/2014/main" val="352286343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14ф 2000 таблица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7982613"/>
                  </a:ext>
                </a:extLst>
              </a:tr>
              <a:tr h="40957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классов и отдельных болезней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строки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Код по МКБ-10 пересмотра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А. Взрослые (18 лет и более)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В.  Дети (в возрасте 0-17 лет включительно)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986481"/>
                  </a:ext>
                </a:extLst>
              </a:tr>
              <a:tr h="5429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Выписано пациентов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Умершие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Выписано пациентов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Умершие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5998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83531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28902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Зарегистрировано заболеваний – всего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А00-Т98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124 489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31 855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411426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E388019-A41B-432F-9EC8-D8390C8C79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712933"/>
              </p:ext>
            </p:extLst>
          </p:nvPr>
        </p:nvGraphicFramePr>
        <p:xfrm>
          <a:off x="6333687" y="2288692"/>
          <a:ext cx="4085439" cy="2042325"/>
        </p:xfrm>
        <a:graphic>
          <a:graphicData uri="http://schemas.openxmlformats.org/drawingml/2006/table">
            <a:tbl>
              <a:tblPr/>
              <a:tblGrid>
                <a:gridCol w="2241712">
                  <a:extLst>
                    <a:ext uri="{9D8B030D-6E8A-4147-A177-3AD203B41FA5}">
                      <a16:colId xmlns:a16="http://schemas.microsoft.com/office/drawing/2014/main" val="3051199950"/>
                    </a:ext>
                  </a:extLst>
                </a:gridCol>
                <a:gridCol w="479207">
                  <a:extLst>
                    <a:ext uri="{9D8B030D-6E8A-4147-A177-3AD203B41FA5}">
                      <a16:colId xmlns:a16="http://schemas.microsoft.com/office/drawing/2014/main" val="3172945746"/>
                    </a:ext>
                  </a:extLst>
                </a:gridCol>
                <a:gridCol w="682260">
                  <a:extLst>
                    <a:ext uri="{9D8B030D-6E8A-4147-A177-3AD203B41FA5}">
                      <a16:colId xmlns:a16="http://schemas.microsoft.com/office/drawing/2014/main" val="3958265065"/>
                    </a:ext>
                  </a:extLst>
                </a:gridCol>
                <a:gridCol w="682260">
                  <a:extLst>
                    <a:ext uri="{9D8B030D-6E8A-4147-A177-3AD203B41FA5}">
                      <a16:colId xmlns:a16="http://schemas.microsoft.com/office/drawing/2014/main" val="4261866192"/>
                    </a:ext>
                  </a:extLst>
                </a:gridCol>
              </a:tblGrid>
              <a:tr h="28419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effectLst/>
                          <a:latin typeface="Arial Cyr" panose="020B0604020202020204" pitchFamily="34" charset="0"/>
                        </a:rPr>
                        <a:t>Форма 30 табл 3100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6175415"/>
                  </a:ext>
                </a:extLst>
              </a:tr>
              <a:tr h="308903">
                <a:tc rowSpan="4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номер строки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В отчетном году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4983484"/>
                  </a:ext>
                </a:extLst>
              </a:tr>
              <a:tr h="3651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выписано пациентов, чел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умерло, чел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214030"/>
                  </a:ext>
                </a:extLst>
              </a:tr>
              <a:tr h="2224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484781"/>
                  </a:ext>
                </a:extLst>
              </a:tr>
              <a:tr h="179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4520562"/>
                  </a:ext>
                </a:extLst>
              </a:tr>
              <a:tr h="15054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160 204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effectLst/>
                          <a:latin typeface="Arial Cyr" panose="020B0604020202020204" pitchFamily="34" charset="0"/>
                        </a:rPr>
                        <a:t>4 699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176195"/>
                  </a:ext>
                </a:extLst>
              </a:tr>
              <a:tr h="29363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Кроме того, «движение» больных новорожденных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078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effectLst/>
                          <a:latin typeface="Arial Cyr" panose="020B0604020202020204" pitchFamily="34" charset="0"/>
                        </a:rPr>
                        <a:t>2 117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effectLst/>
                          <a:latin typeface="Arial Cyr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174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6499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83267DE-2D78-486A-A0ED-A5B9FB4976FF}"/>
              </a:ext>
            </a:extLst>
          </p:cNvPr>
          <p:cNvSpPr/>
          <p:nvPr/>
        </p:nvSpPr>
        <p:spPr>
          <a:xfrm>
            <a:off x="-1" y="0"/>
            <a:ext cx="12192001" cy="587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Форма ФСН №14 Межформенный контроль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684CD8B-522E-4683-ADA5-503FF193DC95}"/>
              </a:ext>
            </a:extLst>
          </p:cNvPr>
          <p:cNvSpPr/>
          <p:nvPr/>
        </p:nvSpPr>
        <p:spPr>
          <a:xfrm>
            <a:off x="2266770" y="857151"/>
            <a:ext cx="87836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с формой ФСН №30</a:t>
            </a:r>
          </a:p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По числу патологоанатомических вскрытий умерших в стационаре:</a:t>
            </a:r>
          </a:p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b="1" u="sng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Всего: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14,2000,10,09+14,2000,10,29=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30,5503,11,03-30,5503,11,09</a:t>
            </a:r>
          </a:p>
          <a:p>
            <a:pPr algn="just"/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4A710B3E-95C5-4353-A2C1-1DCC6086FB2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35169" y="2484406"/>
          <a:ext cx="9221638" cy="2533437"/>
        </p:xfrm>
        <a:graphic>
          <a:graphicData uri="http://schemas.openxmlformats.org/drawingml/2006/table">
            <a:tbl>
              <a:tblPr/>
              <a:tblGrid>
                <a:gridCol w="1156111">
                  <a:extLst>
                    <a:ext uri="{9D8B030D-6E8A-4147-A177-3AD203B41FA5}">
                      <a16:colId xmlns:a16="http://schemas.microsoft.com/office/drawing/2014/main" val="2405659104"/>
                    </a:ext>
                  </a:extLst>
                </a:gridCol>
                <a:gridCol w="747385">
                  <a:extLst>
                    <a:ext uri="{9D8B030D-6E8A-4147-A177-3AD203B41FA5}">
                      <a16:colId xmlns:a16="http://schemas.microsoft.com/office/drawing/2014/main" val="2834136865"/>
                    </a:ext>
                  </a:extLst>
                </a:gridCol>
                <a:gridCol w="747385">
                  <a:extLst>
                    <a:ext uri="{9D8B030D-6E8A-4147-A177-3AD203B41FA5}">
                      <a16:colId xmlns:a16="http://schemas.microsoft.com/office/drawing/2014/main" val="2504493838"/>
                    </a:ext>
                  </a:extLst>
                </a:gridCol>
                <a:gridCol w="747385">
                  <a:extLst>
                    <a:ext uri="{9D8B030D-6E8A-4147-A177-3AD203B41FA5}">
                      <a16:colId xmlns:a16="http://schemas.microsoft.com/office/drawing/2014/main" val="3537154360"/>
                    </a:ext>
                  </a:extLst>
                </a:gridCol>
                <a:gridCol w="747385">
                  <a:extLst>
                    <a:ext uri="{9D8B030D-6E8A-4147-A177-3AD203B41FA5}">
                      <a16:colId xmlns:a16="http://schemas.microsoft.com/office/drawing/2014/main" val="45251504"/>
                    </a:ext>
                  </a:extLst>
                </a:gridCol>
                <a:gridCol w="1416916">
                  <a:extLst>
                    <a:ext uri="{9D8B030D-6E8A-4147-A177-3AD203B41FA5}">
                      <a16:colId xmlns:a16="http://schemas.microsoft.com/office/drawing/2014/main" val="370760658"/>
                    </a:ext>
                  </a:extLst>
                </a:gridCol>
                <a:gridCol w="1416916">
                  <a:extLst>
                    <a:ext uri="{9D8B030D-6E8A-4147-A177-3AD203B41FA5}">
                      <a16:colId xmlns:a16="http://schemas.microsoft.com/office/drawing/2014/main" val="959512619"/>
                    </a:ext>
                  </a:extLst>
                </a:gridCol>
                <a:gridCol w="747385">
                  <a:extLst>
                    <a:ext uri="{9D8B030D-6E8A-4147-A177-3AD203B41FA5}">
                      <a16:colId xmlns:a16="http://schemas.microsoft.com/office/drawing/2014/main" val="1603067551"/>
                    </a:ext>
                  </a:extLst>
                </a:gridCol>
                <a:gridCol w="747385">
                  <a:extLst>
                    <a:ext uri="{9D8B030D-6E8A-4147-A177-3AD203B41FA5}">
                      <a16:colId xmlns:a16="http://schemas.microsoft.com/office/drawing/2014/main" val="733171779"/>
                    </a:ext>
                  </a:extLst>
                </a:gridCol>
                <a:gridCol w="747385">
                  <a:extLst>
                    <a:ext uri="{9D8B030D-6E8A-4147-A177-3AD203B41FA5}">
                      <a16:colId xmlns:a16="http://schemas.microsoft.com/office/drawing/2014/main" val="4294417429"/>
                    </a:ext>
                  </a:extLst>
                </a:gridCol>
              </a:tblGrid>
              <a:tr h="125866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форма 14 табл 2000</a:t>
                      </a:r>
                    </a:p>
                  </a:txBody>
                  <a:tcPr marL="7639" marR="7639" marT="76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39" marR="7639" marT="76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39" marR="7639" marT="76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39" marR="7639" marT="76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39" marR="7639" marT="76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форма 30 таб 5503</a:t>
                      </a:r>
                    </a:p>
                  </a:txBody>
                  <a:tcPr marL="7639" marR="7639" marT="76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39" marR="7639" marT="76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39" marR="7639" marT="76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356783"/>
                  </a:ext>
                </a:extLst>
              </a:tr>
              <a:tr h="19693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классов и отдельных болезней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строки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Код по МКБ-10 пересмотра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взрослые</a:t>
                      </a:r>
                    </a:p>
                  </a:txBody>
                  <a:tcPr marL="7639" marR="7639" marT="76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дети</a:t>
                      </a:r>
                    </a:p>
                  </a:txBody>
                  <a:tcPr marL="7639" marR="7639" marT="76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39" marR="7639" marT="76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строк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Патологоанатомические вскрытия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447265"/>
                  </a:ext>
                </a:extLst>
              </a:tr>
              <a:tr h="1258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39" marR="7639" marT="76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вне медицинских организаций, оказывающих медицинскую помощь в стационарных условиях (из гр. 3)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8331527"/>
                  </a:ext>
                </a:extLst>
              </a:tr>
              <a:tr h="8172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</a:t>
                      </a:r>
                    </a:p>
                  </a:txBody>
                  <a:tcPr marL="7639" marR="7639" marT="76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</a:t>
                      </a:r>
                    </a:p>
                  </a:txBody>
                  <a:tcPr marL="7639" marR="7639" marT="76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39" marR="7639" marT="76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957326"/>
                  </a:ext>
                </a:extLst>
              </a:tr>
              <a:tr h="3267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Проведено паталогоанатомических вскрытий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Проведено паталогоанатомических вскрытий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39" marR="7639" marT="76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426050"/>
                  </a:ext>
                </a:extLst>
              </a:tr>
              <a:tr h="2909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39" marR="7639" marT="76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Число патологоанатомических вскрытий, всего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3 113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8778983"/>
                  </a:ext>
                </a:extLst>
              </a:tr>
              <a:tr h="29092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Зарегистрировано заболеваний – всего</a:t>
                      </a:r>
                    </a:p>
                  </a:txBody>
                  <a:tcPr marL="7639" marR="7639" marT="76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А00-Т98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2 777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39" marR="7639" marT="76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 умерших</a:t>
                      </a:r>
                    </a:p>
                  </a:txBody>
                  <a:tcPr marL="68751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3 070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7639" marR="7639" marT="76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270093"/>
                  </a:ext>
                </a:extLst>
              </a:tr>
              <a:tr h="125866"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39" marR="7639" marT="76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39" marR="7639" marT="76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39" marR="7639" marT="76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39" marR="7639" marT="76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39" marR="7639" marT="76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39" marR="7639" marT="76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39" marR="7639" marT="76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39" marR="7639" marT="76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39" marR="7639" marT="76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39" marR="7639" marT="76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196741"/>
                  </a:ext>
                </a:extLst>
              </a:tr>
              <a:tr h="16560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Ф14стр1.0 гр9+гр29=&gt;ф30таб5503гр3стр1.1-гр9стр1.1</a:t>
                      </a:r>
                    </a:p>
                  </a:txBody>
                  <a:tcPr marL="7639" marR="7639" marT="76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757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3705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83267DE-2D78-486A-A0ED-A5B9FB4976FF}"/>
              </a:ext>
            </a:extLst>
          </p:cNvPr>
          <p:cNvSpPr/>
          <p:nvPr/>
        </p:nvSpPr>
        <p:spPr>
          <a:xfrm>
            <a:off x="-1" y="0"/>
            <a:ext cx="12192001" cy="8695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Форма ФСН №14 таблица 2000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проведению вскрытий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E9C73B7-92E1-4B45-A56A-F0CDF56F51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100" y="978889"/>
            <a:ext cx="9278916" cy="1042506"/>
          </a:xfrm>
          <a:prstGeom prst="rect">
            <a:avLst/>
          </a:prstGeom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D8439713-CACB-412F-B845-97947CC92D4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49245" y="2429743"/>
          <a:ext cx="8572500" cy="2286000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20296165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143487128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92949484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1427037255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171768314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443534645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238244152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983767709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696164318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33918316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4093534666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724265960"/>
                    </a:ext>
                  </a:extLst>
                </a:gridCol>
              </a:tblGrid>
              <a:tr h="19050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классов и отдельных болезней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строки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Код по МКБ-10 пересмотра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А. Взрослые (18 лет и более)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75674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Выписано пациентов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Проведено выписанными койко-дней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Умершие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99272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них: доставленных по экстренным показаниям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 пациентов, доставленных скорой медицинской  помощью (из гр.5)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883723"/>
                  </a:ext>
                </a:extLst>
              </a:tr>
              <a:tr h="1323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Проведено паталогоанатомических вскрытий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 установлено расхождений диагнозов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проведено судебно-медицинских вскрытий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 установлено расхождений диагнозов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281951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48135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Зарегистрировано заболеваний – всего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А00-Т98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378482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9EA725C-32D2-446E-86EB-014F28761985}"/>
              </a:ext>
            </a:extLst>
          </p:cNvPr>
          <p:cNvSpPr txBox="1"/>
          <p:nvPr/>
        </p:nvSpPr>
        <p:spPr>
          <a:xfrm>
            <a:off x="1256084" y="5124091"/>
            <a:ext cx="4839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Графа 8 = графа 9 + графа 11 (по всем строкам)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5415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83267DE-2D78-486A-A0ED-A5B9FB4976FF}"/>
              </a:ext>
            </a:extLst>
          </p:cNvPr>
          <p:cNvSpPr/>
          <p:nvPr/>
        </p:nvSpPr>
        <p:spPr>
          <a:xfrm>
            <a:off x="-1" y="-1"/>
            <a:ext cx="12192001" cy="8695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Форма ФСН №14 таблица 2000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проведению вскрытий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E9C73B7-92E1-4B45-A56A-F0CDF56F51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094" y="1067988"/>
            <a:ext cx="9278916" cy="104250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9EA725C-32D2-446E-86EB-014F28761985}"/>
              </a:ext>
            </a:extLst>
          </p:cNvPr>
          <p:cNvSpPr txBox="1"/>
          <p:nvPr/>
        </p:nvSpPr>
        <p:spPr>
          <a:xfrm>
            <a:off x="1433917" y="4931476"/>
            <a:ext cx="5079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Графа 17 = графа 18 + графа 20 (по всем строкам)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F6AD4701-0F93-456E-A635-3ABCCF4C38D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94302" y="2377985"/>
          <a:ext cx="8572500" cy="2286000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594130775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065871538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17539586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4174216597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908700255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237304399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630630836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15876560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263541288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33491657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938977839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1285417175"/>
                    </a:ext>
                  </a:extLst>
                </a:gridCol>
              </a:tblGrid>
              <a:tr h="19050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классов и отдельных болезней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строки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Код по МКБ-10 пересмотра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Б. Взрослые старше трудоспособного возраста  (с 55 лет у женщин и с 60 лет у мужчин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350714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Выписано пациентов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Проведено выписанными койко-дней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Умершие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173778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них: доставленных по экстренным показаниям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 пациентов, доставленных скорой медицинской  помощью (из гр.5)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853244"/>
                  </a:ext>
                </a:extLst>
              </a:tr>
              <a:tr h="1323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Проведено паталогоанатомических вскрытий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 установлено расхождений диагнозов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проведено судебно-медицинских вскрытий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 установлено расхождений диагнозов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075097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45828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Зарегистрировано заболеваний – всего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А00-Т98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4441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23679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83267DE-2D78-486A-A0ED-A5B9FB4976FF}"/>
              </a:ext>
            </a:extLst>
          </p:cNvPr>
          <p:cNvSpPr/>
          <p:nvPr/>
        </p:nvSpPr>
        <p:spPr>
          <a:xfrm>
            <a:off x="0" y="1"/>
            <a:ext cx="12192000" cy="865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Форма ФСН №14 таблица 2000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проведению вскрытий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E9C73B7-92E1-4B45-A56A-F0CDF56F51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016" y="1054391"/>
            <a:ext cx="9278916" cy="104250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9EA725C-32D2-446E-86EB-014F28761985}"/>
              </a:ext>
            </a:extLst>
          </p:cNvPr>
          <p:cNvSpPr txBox="1"/>
          <p:nvPr/>
        </p:nvSpPr>
        <p:spPr>
          <a:xfrm>
            <a:off x="1186016" y="4698564"/>
            <a:ext cx="5079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Графа 28 = графа 29 + графа 31 (по всем строкам)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033D591C-E9A4-42B5-974D-731787F4D5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029875"/>
              </p:ext>
            </p:extLst>
          </p:nvPr>
        </p:nvGraphicFramePr>
        <p:xfrm>
          <a:off x="1186016" y="2286000"/>
          <a:ext cx="9144000" cy="2286000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397007201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481962165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34461550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406438319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651140738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602485011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199057399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16926161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1142955891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620403277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1858847961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734765232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1635679599"/>
                    </a:ext>
                  </a:extLst>
                </a:gridCol>
              </a:tblGrid>
              <a:tr h="19050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классов и отдельных болезней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В.  Дети (в возрасте 0-17 лет включительно)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2982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Выписано пациентов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Проведено выписанными койко-дней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 (из гр.26): в возрасте до 1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Умершие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20255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них: доставленных по экстренным показаниям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 пациентов, доставленных скорой медицинской  помощью (из гр.5)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гр.22  в возрасте до 1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гр.28: умерло в возрасте до 1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3925894"/>
                  </a:ext>
                </a:extLst>
              </a:tr>
              <a:tr h="1323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Проведено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паталогоанатомических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вскрытий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 установлено расхождений диагнозов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проведено судебно-медицинских вскрытий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 установлено расхождений диагнозов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86984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99854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Зарегистрировано заболеваний – всего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4305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1674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CD8B045-1F45-4DFA-A8EF-D071F3F2A488}"/>
              </a:ext>
            </a:extLst>
          </p:cNvPr>
          <p:cNvSpPr/>
          <p:nvPr/>
        </p:nvSpPr>
        <p:spPr>
          <a:xfrm>
            <a:off x="983412" y="129396"/>
            <a:ext cx="97909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>
              <a:latin typeface="Arial Black" panose="020B0A04020102020204" pitchFamily="34" charset="0"/>
            </a:endParaRPr>
          </a:p>
          <a:p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Семяшкина Ольга Семёновна</a:t>
            </a:r>
          </a:p>
          <a:p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Медицинский статистик ГБУЗ РК</a:t>
            </a:r>
          </a:p>
          <a:p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«Республиканский медицинский информационно-аналитический центр»</a:t>
            </a:r>
          </a:p>
          <a:p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o.s.semyashkina@minzdrav.rkomi.ru</a:t>
            </a:r>
          </a:p>
          <a:p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(212) 301240 доб. 621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CF2C262-CF4F-42D7-972C-8AAF9DAF862E}"/>
              </a:ext>
            </a:extLst>
          </p:cNvPr>
          <p:cNvSpPr/>
          <p:nvPr/>
        </p:nvSpPr>
        <p:spPr>
          <a:xfrm>
            <a:off x="0" y="1"/>
            <a:ext cx="12192000" cy="865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300203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83267DE-2D78-486A-A0ED-A5B9FB4976FF}"/>
              </a:ext>
            </a:extLst>
          </p:cNvPr>
          <p:cNvSpPr/>
          <p:nvPr/>
        </p:nvSpPr>
        <p:spPr>
          <a:xfrm>
            <a:off x="0" y="0"/>
            <a:ext cx="12192000" cy="1082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Источники информации при составлении формы № 14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0C06DB2-CC53-4647-B5DC-2A5BAF507E71}"/>
              </a:ext>
            </a:extLst>
          </p:cNvPr>
          <p:cNvSpPr/>
          <p:nvPr/>
        </p:nvSpPr>
        <p:spPr>
          <a:xfrm>
            <a:off x="3372374" y="1602297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3592D6D-F2E8-4F0A-B858-23D30EE9D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4908" y="1912690"/>
            <a:ext cx="8833607" cy="3653406"/>
          </a:xfrm>
        </p:spPr>
        <p:txBody>
          <a:bodyPr>
            <a:normAutofit/>
          </a:bodyPr>
          <a:lstStyle/>
          <a:p>
            <a:r>
              <a:rPr lang="ru-RU" sz="1800" dirty="0"/>
              <a:t>-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Учетная форма №106/у «Медицинское свидетельство о смерти»</a:t>
            </a:r>
            <a:br>
              <a:rPr lang="ru-RU" sz="18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-Учетная форма №106-2/у «Медицинское свидетельство о перинатальной смертности»</a:t>
            </a:r>
            <a:br>
              <a:rPr lang="ru-RU" sz="18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</a:t>
            </a:r>
            <a:br>
              <a:rPr lang="ru-RU" sz="1800" dirty="0"/>
            </a:br>
            <a:br>
              <a:rPr lang="ru-RU" sz="1800" dirty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849245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B53F243-1AB9-454C-AABF-BCAD8722A601}"/>
              </a:ext>
            </a:extLst>
          </p:cNvPr>
          <p:cNvSpPr/>
          <p:nvPr/>
        </p:nvSpPr>
        <p:spPr>
          <a:xfrm>
            <a:off x="0" y="0"/>
            <a:ext cx="12192000" cy="1082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Таблица 2000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DE1ACBF-9765-4C94-B94D-57C76EBAA3C1}"/>
              </a:ext>
            </a:extLst>
          </p:cNvPr>
          <p:cNvSpPr/>
          <p:nvPr/>
        </p:nvSpPr>
        <p:spPr>
          <a:xfrm>
            <a:off x="1313207" y="1443841"/>
            <a:ext cx="934533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пациентов в стационаре, сроки и  исходы лечения</a:t>
            </a:r>
          </a:p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А - Взрослые (18 лет и более) – графы 4-12</a:t>
            </a:r>
          </a:p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Б -  Взрослые старше трудоспособного возраста - графы 13-21</a:t>
            </a:r>
          </a:p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В - Дети (в возрасте 0-17 лет включительно) - графы 22-33 </a:t>
            </a:r>
          </a:p>
          <a:p>
            <a:pPr algn="just"/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таблицу включаются сведения: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всех выписанных пациентах из всех стационаров,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доставленных по экстренным показаниям, в том числе СМП,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проведенных койко-днях,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умерших во всех стационарах,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числе вскрытий (патологоанатомических и судебно-медицинских) и числе расхождений диагнозов</a:t>
            </a:r>
          </a:p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таблицу 2000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включаются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пациентах, переведенных в другие организации (стационары)</a:t>
            </a:r>
          </a:p>
        </p:txBody>
      </p:sp>
    </p:spTree>
    <p:extLst>
      <p:ext uri="{BB962C8B-B14F-4D97-AF65-F5344CB8AC3E}">
        <p14:creationId xmlns:p14="http://schemas.microsoft.com/office/powerpoint/2010/main" val="3336858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7DDB057-071C-403C-BD20-6A3C109333CC}"/>
              </a:ext>
            </a:extLst>
          </p:cNvPr>
          <p:cNvSpPr/>
          <p:nvPr/>
        </p:nvSpPr>
        <p:spPr>
          <a:xfrm>
            <a:off x="0" y="0"/>
            <a:ext cx="12192000" cy="1082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Изменения, вносимые в форму ФСН № 14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54A8D66-C497-4159-A6CF-3E30B4256176}"/>
              </a:ext>
            </a:extLst>
          </p:cNvPr>
          <p:cNvSpPr/>
          <p:nvPr/>
        </p:nvSpPr>
        <p:spPr>
          <a:xfrm>
            <a:off x="2972972" y="1337934"/>
            <a:ext cx="6493615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таблицу 2000 добавлены новые строки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46D22B62-577D-4705-9D54-8C8E2B41AC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422204"/>
              </p:ext>
            </p:extLst>
          </p:nvPr>
        </p:nvGraphicFramePr>
        <p:xfrm>
          <a:off x="2686103" y="1801904"/>
          <a:ext cx="7067355" cy="2788022"/>
        </p:xfrm>
        <a:graphic>
          <a:graphicData uri="http://schemas.openxmlformats.org/drawingml/2006/table">
            <a:tbl>
              <a:tblPr firstRow="1" firstCol="1" bandRow="1"/>
              <a:tblGrid>
                <a:gridCol w="5100903">
                  <a:extLst>
                    <a:ext uri="{9D8B030D-6E8A-4147-A177-3AD203B41FA5}">
                      <a16:colId xmlns:a16="http://schemas.microsoft.com/office/drawing/2014/main" val="1504356928"/>
                    </a:ext>
                  </a:extLst>
                </a:gridCol>
                <a:gridCol w="895737">
                  <a:extLst>
                    <a:ext uri="{9D8B030D-6E8A-4147-A177-3AD203B41FA5}">
                      <a16:colId xmlns:a16="http://schemas.microsoft.com/office/drawing/2014/main" val="2345259929"/>
                    </a:ext>
                  </a:extLst>
                </a:gridCol>
                <a:gridCol w="1070715">
                  <a:extLst>
                    <a:ext uri="{9D8B030D-6E8A-4147-A177-3AD203B41FA5}">
                      <a16:colId xmlns:a16="http://schemas.microsoft.com/office/drawing/2014/main" val="382030255"/>
                    </a:ext>
                  </a:extLst>
                </a:gridCol>
              </a:tblGrid>
              <a:tr h="217770">
                <a:tc>
                  <a:txBody>
                    <a:bodyPr/>
                    <a:lstStyle/>
                    <a:p>
                      <a:pPr marL="9017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новообразования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С00-D48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1240006"/>
                  </a:ext>
                </a:extLst>
              </a:tr>
              <a:tr h="217770">
                <a:tc>
                  <a:txBody>
                    <a:bodyPr/>
                    <a:lstStyle/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злокачественные новообразования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С00-С97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3763536"/>
                  </a:ext>
                </a:extLst>
              </a:tr>
              <a:tr h="433813">
                <a:tc>
                  <a:txBody>
                    <a:bodyPr/>
                    <a:lstStyle/>
                    <a:p>
                      <a:pPr marL="27051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7051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злокачественные новообразования молочной железы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3.1.1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С50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6826677"/>
                  </a:ext>
                </a:extLst>
              </a:tr>
              <a:tr h="396006">
                <a:tc>
                  <a:txBody>
                    <a:bodyPr/>
                    <a:lstStyle/>
                    <a:p>
                      <a:pPr marL="270510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злокачественные новообразования глаза, головного мозга и других отделов центральной нервной системы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3.1.2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С69-С72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0886287"/>
                  </a:ext>
                </a:extLst>
              </a:tr>
              <a:tr h="217770">
                <a:tc>
                  <a:txBody>
                    <a:bodyPr/>
                    <a:lstStyle/>
                    <a:p>
                      <a:pPr marL="27051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злокачественные новообразования сетчатки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3.1.2.1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C69.2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628019"/>
                  </a:ext>
                </a:extLst>
              </a:tr>
              <a:tr h="217770">
                <a:tc>
                  <a:txBody>
                    <a:bodyPr/>
                    <a:lstStyle/>
                    <a:p>
                      <a:pPr marL="27051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кожи и подкожной клетчатки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L00-L98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331297"/>
                  </a:ext>
                </a:extLst>
              </a:tr>
              <a:tr h="433813">
                <a:tc>
                  <a:txBody>
                    <a:bodyPr/>
                    <a:lstStyle/>
                    <a:p>
                      <a:pPr marL="27051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</a:t>
                      </a:r>
                    </a:p>
                    <a:p>
                      <a:pPr marL="27051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пузырчатка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4063347"/>
                  </a:ext>
                </a:extLst>
              </a:tr>
              <a:tr h="217770">
                <a:tc>
                  <a:txBody>
                    <a:bodyPr/>
                    <a:lstStyle/>
                    <a:p>
                      <a:pPr marL="27051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буллезный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пемфигоид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L12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4183154"/>
                  </a:ext>
                </a:extLst>
              </a:tr>
              <a:tr h="217770">
                <a:tc>
                  <a:txBody>
                    <a:bodyPr/>
                    <a:lstStyle/>
                    <a:p>
                      <a:pPr marL="27051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дерматит герпетиформный Дюринга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L13.0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272203"/>
                  </a:ext>
                </a:extLst>
              </a:tr>
              <a:tr h="217770">
                <a:tc>
                  <a:txBody>
                    <a:bodyPr/>
                    <a:lstStyle/>
                    <a:p>
                      <a:pPr marL="27051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атопический дерматит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L20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406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157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7DDB057-071C-403C-BD20-6A3C109333CC}"/>
              </a:ext>
            </a:extLst>
          </p:cNvPr>
          <p:cNvSpPr/>
          <p:nvPr/>
        </p:nvSpPr>
        <p:spPr>
          <a:xfrm>
            <a:off x="0" y="0"/>
            <a:ext cx="12192000" cy="1082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Изменения, вносимые в форму ФСН № 14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54A8D66-C497-4159-A6CF-3E30B4256176}"/>
              </a:ext>
            </a:extLst>
          </p:cNvPr>
          <p:cNvSpPr/>
          <p:nvPr/>
        </p:nvSpPr>
        <p:spPr>
          <a:xfrm>
            <a:off x="2537013" y="1320005"/>
            <a:ext cx="5065058" cy="33855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Добавлена новая таблица 2801: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564581B-A415-4507-B060-27D5C41DA715}"/>
              </a:ext>
            </a:extLst>
          </p:cNvPr>
          <p:cNvSpPr/>
          <p:nvPr/>
        </p:nvSpPr>
        <p:spPr>
          <a:xfrm>
            <a:off x="2353185" y="2074783"/>
            <a:ext cx="6890925" cy="270843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(2800)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Замещение жизненно важных функций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(искусственная вентиляция легких,</a:t>
            </a:r>
          </a:p>
          <a:p>
            <a:pPr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экстракорпоральные методы лечения, экстракорпоральная мембранная оксигенация,</a:t>
            </a:r>
          </a:p>
          <a:p>
            <a:pPr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контрпульсация, прессорная поддержка и другое) в отделениях анестезиологии и</a:t>
            </a:r>
          </a:p>
          <a:p>
            <a:pPr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реанимации: до 1 суток  1 _______, до 3-х суток  2 ________,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30 суток и более  3 _________;  умерло: в течение 1 часа  4 ________, в течение 1 суток</a:t>
            </a:r>
          </a:p>
          <a:p>
            <a:pPr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 ________.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(2801)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(в том числе, из таблицы 2800) экстракорпоральная мембранная оксигенация: до</a:t>
            </a:r>
          </a:p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 суток 1 _________, до 3-х суток 2________, 30 суток и более 3______, умерло: в</a:t>
            </a:r>
          </a:p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течение 1 часа 4_______, в течение 1 суток 5 __________.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127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83267DE-2D78-486A-A0ED-A5B9FB4976FF}"/>
              </a:ext>
            </a:extLst>
          </p:cNvPr>
          <p:cNvSpPr/>
          <p:nvPr/>
        </p:nvSpPr>
        <p:spPr>
          <a:xfrm>
            <a:off x="0" y="0"/>
            <a:ext cx="12192000" cy="11325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Форма ФСН № 14 Таблица 4000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2. Хирургическая работа организации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684CD8B-522E-4683-ADA5-503FF193DC95}"/>
              </a:ext>
            </a:extLst>
          </p:cNvPr>
          <p:cNvSpPr/>
          <p:nvPr/>
        </p:nvSpPr>
        <p:spPr>
          <a:xfrm>
            <a:off x="981513" y="1443841"/>
            <a:ext cx="934533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таблицу включаются сведения о всех выполненных операциях (плановых и экстренных), проведенных в лечебном учреждении, независимо от того, в каком отделении была проведена операция.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проведении нескольких операций одному и тому же пациенту, в таблице показываются все операции, независимо от того , одномоментно или в разные сроки были произведены эти операции.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Операция, произведенная в несколько этапов в течении одной госпитализации, учитывается как одна операция.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графе «умерло оперированных в стационаре» указывается число умерших оперированных пациентов, независимо от причины смерти: заболевание , по поводу которого была произведена операция , осложнение, связанное с операцией или другие заболевания.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смерти пациента, перенесшего несколько операций, как умершего его следует показывать лишь по одной операции (наиболее сложной и радикальной)</a:t>
            </a:r>
          </a:p>
        </p:txBody>
      </p:sp>
    </p:spTree>
    <p:extLst>
      <p:ext uri="{BB962C8B-B14F-4D97-AF65-F5344CB8AC3E}">
        <p14:creationId xmlns:p14="http://schemas.microsoft.com/office/powerpoint/2010/main" val="2401062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83267DE-2D78-486A-A0ED-A5B9FB4976FF}"/>
              </a:ext>
            </a:extLst>
          </p:cNvPr>
          <p:cNvSpPr/>
          <p:nvPr/>
        </p:nvSpPr>
        <p:spPr>
          <a:xfrm>
            <a:off x="0" y="-1"/>
            <a:ext cx="12192000" cy="17197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Форма ФСН № 14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Таблица 4000  Хирургическая работа организации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684CD8B-522E-4683-ADA5-503FF193DC95}"/>
              </a:ext>
            </a:extLst>
          </p:cNvPr>
          <p:cNvSpPr/>
          <p:nvPr/>
        </p:nvSpPr>
        <p:spPr>
          <a:xfrm>
            <a:off x="394283" y="2181138"/>
            <a:ext cx="9345335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строка –это сумма строк со 2 по 21 по всем графам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дублирование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Расшифровка «прочих» операций, не вошедших в предлагаемый перечень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графе 28-указывается число направленных материалов на морфологическое исследование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числу операций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МЗ РФ от 24 марта 2016г. №179Н)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должно быть цифр в «закрещенных» клетках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600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83267DE-2D78-486A-A0ED-A5B9FB4976FF}"/>
              </a:ext>
            </a:extLst>
          </p:cNvPr>
          <p:cNvSpPr/>
          <p:nvPr/>
        </p:nvSpPr>
        <p:spPr>
          <a:xfrm>
            <a:off x="0" y="-1"/>
            <a:ext cx="12192000" cy="8556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Форма ФСН № 14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Таблица 4110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6C194C27-6DD4-41E6-8D89-D8F9DE06DA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432585"/>
              </p:ext>
            </p:extLst>
          </p:nvPr>
        </p:nvGraphicFramePr>
        <p:xfrm>
          <a:off x="1749634" y="992691"/>
          <a:ext cx="8934272" cy="3594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9705">
                  <a:extLst>
                    <a:ext uri="{9D8B030D-6E8A-4147-A177-3AD203B41FA5}">
                      <a16:colId xmlns:a16="http://schemas.microsoft.com/office/drawing/2014/main" val="2827083777"/>
                    </a:ext>
                  </a:extLst>
                </a:gridCol>
                <a:gridCol w="519943">
                  <a:extLst>
                    <a:ext uri="{9D8B030D-6E8A-4147-A177-3AD203B41FA5}">
                      <a16:colId xmlns:a16="http://schemas.microsoft.com/office/drawing/2014/main" val="1769376072"/>
                    </a:ext>
                  </a:extLst>
                </a:gridCol>
                <a:gridCol w="1587698">
                  <a:extLst>
                    <a:ext uri="{9D8B030D-6E8A-4147-A177-3AD203B41FA5}">
                      <a16:colId xmlns:a16="http://schemas.microsoft.com/office/drawing/2014/main" val="2465354926"/>
                    </a:ext>
                  </a:extLst>
                </a:gridCol>
                <a:gridCol w="1620873">
                  <a:extLst>
                    <a:ext uri="{9D8B030D-6E8A-4147-A177-3AD203B41FA5}">
                      <a16:colId xmlns:a16="http://schemas.microsoft.com/office/drawing/2014/main" val="55666283"/>
                    </a:ext>
                  </a:extLst>
                </a:gridCol>
                <a:gridCol w="1616053">
                  <a:extLst>
                    <a:ext uri="{9D8B030D-6E8A-4147-A177-3AD203B41FA5}">
                      <a16:colId xmlns:a16="http://schemas.microsoft.com/office/drawing/2014/main" val="91110699"/>
                    </a:ext>
                  </a:extLst>
                </a:gridCol>
              </a:tblGrid>
              <a:tr h="59220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анестезий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Проведено</a:t>
                      </a:r>
                    </a:p>
                    <a:p>
                      <a:pPr algn="ctr"/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экстренных анестезий,</a:t>
                      </a:r>
                    </a:p>
                    <a:p>
                      <a:pPr algn="ctr"/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Проведено</a:t>
                      </a:r>
                    </a:p>
                    <a:p>
                      <a:pPr algn="ctr"/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анестезий,</a:t>
                      </a:r>
                    </a:p>
                    <a:p>
                      <a:pPr algn="ctr"/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Умерло пациентов,</a:t>
                      </a:r>
                    </a:p>
                    <a:p>
                      <a:pPr algn="ctr"/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  <a:p>
                      <a:pPr algn="ctr"/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601224"/>
                  </a:ext>
                </a:extLst>
              </a:tr>
              <a:tr h="205986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504717"/>
                  </a:ext>
                </a:extLst>
              </a:tr>
              <a:tr h="205986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Аналгоседация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726227"/>
                  </a:ext>
                </a:extLst>
              </a:tr>
              <a:tr h="205986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Эпидуральная анестезия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292960"/>
                  </a:ext>
                </a:extLst>
              </a:tr>
              <a:tr h="205986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Спинальная(субарахноидальная) анестезия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464348"/>
                  </a:ext>
                </a:extLst>
              </a:tr>
              <a:tr h="205986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Спинально-эпидуральная анестезия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884799"/>
                  </a:ext>
                </a:extLst>
              </a:tr>
              <a:tr h="205986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Тотальная внутривенная анестезия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306751"/>
                  </a:ext>
                </a:extLst>
              </a:tr>
              <a:tr h="205986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Комбинированный эндотрахеальный наркоз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947585"/>
                  </a:ext>
                </a:extLst>
              </a:tr>
              <a:tr h="205986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Сочетанная анестезия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707728"/>
                  </a:ext>
                </a:extLst>
              </a:tr>
              <a:tr h="205986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Сакральная анестезия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256122"/>
                  </a:ext>
                </a:extLst>
              </a:tr>
              <a:tr h="205986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Внутриполостная анестезия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503996"/>
                  </a:ext>
                </a:extLst>
              </a:tr>
              <a:tr h="25834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152872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454A246-0A3A-4784-8B79-F96204EE7973}"/>
              </a:ext>
            </a:extLst>
          </p:cNvPr>
          <p:cNvSpPr/>
          <p:nvPr/>
        </p:nvSpPr>
        <p:spPr>
          <a:xfrm>
            <a:off x="1749634" y="4788091"/>
            <a:ext cx="893427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графе 5 указываются случаи смерти вследствие проведения анестезии. Все случаи летальных исходов вследствие анестезии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подтверждаться документально путем предоставления посмертного эпикриза и протокола патолого-анатомического вскрытия либо судебно-медицинской экспертизы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177421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Галерея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307</TotalTime>
  <Words>2619</Words>
  <Application>Microsoft Office PowerPoint</Application>
  <PresentationFormat>Широкоэкранный</PresentationFormat>
  <Paragraphs>570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4" baseType="lpstr">
      <vt:lpstr>Arial</vt:lpstr>
      <vt:lpstr>Arial Black</vt:lpstr>
      <vt:lpstr>Arial Cyr</vt:lpstr>
      <vt:lpstr>Calibri</vt:lpstr>
      <vt:lpstr>Century Gothic</vt:lpstr>
      <vt:lpstr>Times New Roman</vt:lpstr>
      <vt:lpstr>Wingdings</vt:lpstr>
      <vt:lpstr>Галерея</vt:lpstr>
      <vt:lpstr>Годовой отчет 2023</vt:lpstr>
      <vt:lpstr>-Учетная форма №001/у «Журнал учета приема пациентов и отказов в оказании медицинской помощи в стационарных условиях, в условиях дневного стационара»  -Учетная форма №016/у «сводная ведомость учета движения пациентов и коечного фонда медицинской организации, оказывающую медицинскую помощь в стационарных условиях, в условиях дневного стационара»  -Учетная форма №066/у «Статистическая карта выбывшего из медицинской организации, оказывающей медицинскую помощь в стационарных условиях, в условиях дневного стационара»  -Учетная форма №008/у «Журнал учета оперативных вмешательств(операций) в медицинской организации, оказывающей медицинскую помощь в стационарных условиях, в условиях дневного стационара»                                                                           </vt:lpstr>
      <vt:lpstr>-Учетная форма №106/у «Медицинское свидетельство о смерти»  -Учетная форма №106-2/у «Медицинское свидетельство о перинатальной смертности»                                                  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Годовой отчет 2023</dc:title>
  <dc:creator>Пользователь</dc:creator>
  <cp:lastModifiedBy>Пользователь</cp:lastModifiedBy>
  <cp:revision>26</cp:revision>
  <dcterms:created xsi:type="dcterms:W3CDTF">2023-12-21T05:10:55Z</dcterms:created>
  <dcterms:modified xsi:type="dcterms:W3CDTF">2023-12-26T09:21:50Z</dcterms:modified>
</cp:coreProperties>
</file>