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5" r:id="rId8"/>
    <p:sldId id="264" r:id="rId9"/>
    <p:sldId id="266" r:id="rId10"/>
    <p:sldId id="270" r:id="rId11"/>
    <p:sldId id="271" r:id="rId12"/>
    <p:sldId id="267" r:id="rId13"/>
    <p:sldId id="291" r:id="rId14"/>
    <p:sldId id="292" r:id="rId15"/>
    <p:sldId id="293" r:id="rId16"/>
    <p:sldId id="298" r:id="rId17"/>
    <p:sldId id="297" r:id="rId18"/>
    <p:sldId id="276" r:id="rId19"/>
    <p:sldId id="277" r:id="rId20"/>
    <p:sldId id="278" r:id="rId21"/>
    <p:sldId id="280" r:id="rId22"/>
    <p:sldId id="279" r:id="rId23"/>
    <p:sldId id="281" r:id="rId24"/>
    <p:sldId id="275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2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92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6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5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2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5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5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2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0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E2E792-8C08-4412-8EA5-BD2F6EA3AC2F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0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F39C00D2-4FD6-4C46-9001-779779F39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512" y="1609726"/>
            <a:ext cx="7038976" cy="173354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Форма № 30 «Сведения о деятельности медицинской организации»</a:t>
            </a:r>
          </a:p>
        </p:txBody>
      </p:sp>
      <p:sp useBgFill="1">
        <p:nvSpPr>
          <p:cNvPr id="3" name="Подзаголовок 2">
            <a:extLst>
              <a:ext uri="{FF2B5EF4-FFF2-40B4-BE49-F238E27FC236}">
                <a16:creationId xmlns:a16="http://schemas.microsoft.com/office/drawing/2014/main" id="{BCBE2C25-9BB8-4C4A-BC7B-CCF95E631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470" y="3648075"/>
            <a:ext cx="7134225" cy="1600199"/>
          </a:xfrm>
        </p:spPr>
        <p:txBody>
          <a:bodyPr>
            <a:normAutofit/>
          </a:bodyPr>
          <a:lstStyle/>
          <a:p>
            <a:r>
              <a:rPr lang="ru-RU" b="1" dirty="0"/>
              <a:t>РАЗДЕЛ </a:t>
            </a:r>
            <a:r>
              <a:rPr lang="en-US" b="1" dirty="0"/>
              <a:t>IV</a:t>
            </a:r>
            <a:r>
              <a:rPr lang="ru-RU" b="1" dirty="0"/>
              <a:t>. </a:t>
            </a:r>
          </a:p>
          <a:p>
            <a:r>
              <a:rPr lang="ru-RU" b="1" dirty="0"/>
              <a:t>ДЕЯТЕЛЬНОСТЬ МЕДИЦИНСКОЙ ОРГАНИЗАЦИИ ПО ОКАЗАНИЮ МЕДИЦИНСКОЙ ПОМОЩИ В СТАЦИОНАРНЫХ УСЛОВИЯХ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9325D-5E70-4A44-AAFD-B50B4215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97971"/>
            <a:ext cx="2533825" cy="919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DA20DB9B-92DE-4A64-A43C-B73CB57ABCB8}"/>
              </a:ext>
            </a:extLst>
          </p:cNvPr>
          <p:cNvSpPr/>
          <p:nvPr/>
        </p:nvSpPr>
        <p:spPr>
          <a:xfrm>
            <a:off x="4857750" y="6183473"/>
            <a:ext cx="7210425" cy="268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Азаренкова Наталия Венедиктовна, экономист ОМС, 301-240, доб.618</a:t>
            </a:r>
          </a:p>
        </p:txBody>
      </p:sp>
    </p:spTree>
    <p:extLst>
      <p:ext uri="{BB962C8B-B14F-4D97-AF65-F5344CB8AC3E}">
        <p14:creationId xmlns:p14="http://schemas.microsoft.com/office/powerpoint/2010/main" val="318734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D723F3-AE7C-4F1D-B158-3E7C747DB347}"/>
              </a:ext>
            </a:extLst>
          </p:cNvPr>
          <p:cNvGraphicFramePr>
            <a:graphicFrameLocks noGrp="1"/>
          </p:cNvGraphicFramePr>
          <p:nvPr/>
        </p:nvGraphicFramePr>
        <p:xfrm>
          <a:off x="1019173" y="1514474"/>
          <a:ext cx="10296525" cy="4523692"/>
        </p:xfrm>
        <a:graphic>
          <a:graphicData uri="http://schemas.openxmlformats.org/drawingml/2006/table">
            <a:tbl>
              <a:tblPr firstRow="1" firstCol="1" bandRow="1"/>
              <a:tblGrid>
                <a:gridCol w="3304544">
                  <a:extLst>
                    <a:ext uri="{9D8B030D-6E8A-4147-A177-3AD203B41FA5}">
                      <a16:colId xmlns:a16="http://schemas.microsoft.com/office/drawing/2014/main" val="3542925246"/>
                    </a:ext>
                  </a:extLst>
                </a:gridCol>
                <a:gridCol w="477442">
                  <a:extLst>
                    <a:ext uri="{9D8B030D-6E8A-4147-A177-3AD203B41FA5}">
                      <a16:colId xmlns:a16="http://schemas.microsoft.com/office/drawing/2014/main" val="1533618140"/>
                    </a:ext>
                  </a:extLst>
                </a:gridCol>
                <a:gridCol w="854970">
                  <a:extLst>
                    <a:ext uri="{9D8B030D-6E8A-4147-A177-3AD203B41FA5}">
                      <a16:colId xmlns:a16="http://schemas.microsoft.com/office/drawing/2014/main" val="2965193015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2727890936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3410328810"/>
                    </a:ext>
                  </a:extLst>
                </a:gridCol>
                <a:gridCol w="856982">
                  <a:extLst>
                    <a:ext uri="{9D8B030D-6E8A-4147-A177-3AD203B41FA5}">
                      <a16:colId xmlns:a16="http://schemas.microsoft.com/office/drawing/2014/main" val="3919051411"/>
                    </a:ext>
                  </a:extLst>
                </a:gridCol>
                <a:gridCol w="856312">
                  <a:extLst>
                    <a:ext uri="{9D8B030D-6E8A-4147-A177-3AD203B41FA5}">
                      <a16:colId xmlns:a16="http://schemas.microsoft.com/office/drawing/2014/main" val="697224106"/>
                    </a:ext>
                  </a:extLst>
                </a:gridCol>
                <a:gridCol w="1046082">
                  <a:extLst>
                    <a:ext uri="{9D8B030D-6E8A-4147-A177-3AD203B41FA5}">
                      <a16:colId xmlns:a16="http://schemas.microsoft.com/office/drawing/2014/main" val="3481494240"/>
                    </a:ext>
                  </a:extLst>
                </a:gridCol>
                <a:gridCol w="998471">
                  <a:extLst>
                    <a:ext uri="{9D8B030D-6E8A-4147-A177-3AD203B41FA5}">
                      <a16:colId xmlns:a16="http://schemas.microsoft.com/office/drawing/2014/main" val="1452047663"/>
                    </a:ext>
                  </a:extLst>
                </a:gridCol>
              </a:tblGrid>
              <a:tr h="671557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75386"/>
                  </a:ext>
                </a:extLst>
              </a:tr>
              <a:tr h="671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38660"/>
                  </a:ext>
                </a:extLst>
              </a:tr>
              <a:tr h="585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62950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204921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077502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того, «движение» больных новорожденных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7997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(стр. 01) – платных коек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11310"/>
                  </a:ext>
                </a:extLst>
              </a:tr>
              <a:tr h="80587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 – дополнительно развернутые койки для лечения пациентов с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- 19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8641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7589F6-D29E-4913-B740-ADE9A53C2AB8}"/>
              </a:ext>
            </a:extLst>
          </p:cNvPr>
          <p:cNvSpPr/>
          <p:nvPr/>
        </p:nvSpPr>
        <p:spPr>
          <a:xfrm>
            <a:off x="4962524" y="3219450"/>
            <a:ext cx="5976457" cy="260985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79 «из общего числа – платных коек» показываются платные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койки, которые включаются в таблицу 3100 по строкам, соответствующим их профилям.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80 «Кроме того - дополнительно развернутые койки для лечения пациентов с COVID-19» указываются койки,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развернутые в период сложной эпидемической ситуации, связанной с COVID-19. Временно развернутые койки в общий коечный фонд медицинской организации не включаются, так как являются временным ресурсом в связи с увеличением числа госпитализаций.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7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D723F3-AE7C-4F1D-B158-3E7C747DB347}"/>
              </a:ext>
            </a:extLst>
          </p:cNvPr>
          <p:cNvGraphicFramePr>
            <a:graphicFrameLocks noGrp="1"/>
          </p:cNvGraphicFramePr>
          <p:nvPr/>
        </p:nvGraphicFramePr>
        <p:xfrm>
          <a:off x="1019173" y="1514474"/>
          <a:ext cx="10296525" cy="4523692"/>
        </p:xfrm>
        <a:graphic>
          <a:graphicData uri="http://schemas.openxmlformats.org/drawingml/2006/table">
            <a:tbl>
              <a:tblPr firstRow="1" firstCol="1" bandRow="1"/>
              <a:tblGrid>
                <a:gridCol w="3304544">
                  <a:extLst>
                    <a:ext uri="{9D8B030D-6E8A-4147-A177-3AD203B41FA5}">
                      <a16:colId xmlns:a16="http://schemas.microsoft.com/office/drawing/2014/main" val="3542925246"/>
                    </a:ext>
                  </a:extLst>
                </a:gridCol>
                <a:gridCol w="477442">
                  <a:extLst>
                    <a:ext uri="{9D8B030D-6E8A-4147-A177-3AD203B41FA5}">
                      <a16:colId xmlns:a16="http://schemas.microsoft.com/office/drawing/2014/main" val="1533618140"/>
                    </a:ext>
                  </a:extLst>
                </a:gridCol>
                <a:gridCol w="854970">
                  <a:extLst>
                    <a:ext uri="{9D8B030D-6E8A-4147-A177-3AD203B41FA5}">
                      <a16:colId xmlns:a16="http://schemas.microsoft.com/office/drawing/2014/main" val="2965193015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2727890936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3410328810"/>
                    </a:ext>
                  </a:extLst>
                </a:gridCol>
                <a:gridCol w="856982">
                  <a:extLst>
                    <a:ext uri="{9D8B030D-6E8A-4147-A177-3AD203B41FA5}">
                      <a16:colId xmlns:a16="http://schemas.microsoft.com/office/drawing/2014/main" val="3919051411"/>
                    </a:ext>
                  </a:extLst>
                </a:gridCol>
                <a:gridCol w="856312">
                  <a:extLst>
                    <a:ext uri="{9D8B030D-6E8A-4147-A177-3AD203B41FA5}">
                      <a16:colId xmlns:a16="http://schemas.microsoft.com/office/drawing/2014/main" val="697224106"/>
                    </a:ext>
                  </a:extLst>
                </a:gridCol>
                <a:gridCol w="1046082">
                  <a:extLst>
                    <a:ext uri="{9D8B030D-6E8A-4147-A177-3AD203B41FA5}">
                      <a16:colId xmlns:a16="http://schemas.microsoft.com/office/drawing/2014/main" val="3481494240"/>
                    </a:ext>
                  </a:extLst>
                </a:gridCol>
                <a:gridCol w="998471">
                  <a:extLst>
                    <a:ext uri="{9D8B030D-6E8A-4147-A177-3AD203B41FA5}">
                      <a16:colId xmlns:a16="http://schemas.microsoft.com/office/drawing/2014/main" val="1452047663"/>
                    </a:ext>
                  </a:extLst>
                </a:gridCol>
              </a:tblGrid>
              <a:tr h="671557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75386"/>
                  </a:ext>
                </a:extLst>
              </a:tr>
              <a:tr h="671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38660"/>
                  </a:ext>
                </a:extLst>
              </a:tr>
              <a:tr h="585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62950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204921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077502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того, «движение» больных новорожденных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7997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(стр. 01) – платных коек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11310"/>
                  </a:ext>
                </a:extLst>
              </a:tr>
              <a:tr h="80587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 – дополнительно развернутые койки для лечения пациентов с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- 19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8641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7589F6-D29E-4913-B740-ADE9A53C2AB8}"/>
              </a:ext>
            </a:extLst>
          </p:cNvPr>
          <p:cNvSpPr/>
          <p:nvPr/>
        </p:nvSpPr>
        <p:spPr>
          <a:xfrm>
            <a:off x="5076824" y="3324225"/>
            <a:ext cx="5976457" cy="260985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пациентов на временно развернутых койках входит в итоговую строку 1, т.к. пациенты могут госпитализироваться на основной коечный фонд и далее переводится на временные койки и наоборот, госпитализироваться на временные койки, а далее на профильные.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пациентов определяется внутри медицинской организации с учетом диагноза, течения заболевания и других причин. С целью исключения дублирования пациентов и учета требований внутрибольничных переводов все госпитализированные пациенты входят в итоговую строку с учетом исхода госпитализации.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3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2A2FBE-A3C8-4EE4-B5A1-4AD4219EBD8D}"/>
              </a:ext>
            </a:extLst>
          </p:cNvPr>
          <p:cNvSpPr/>
          <p:nvPr/>
        </p:nvSpPr>
        <p:spPr>
          <a:xfrm>
            <a:off x="1143684" y="1764670"/>
            <a:ext cx="1132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(3102)	</a:t>
            </a:r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7D07D7A-F543-412C-8C77-8B5C8881B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93928"/>
              </p:ext>
            </p:extLst>
          </p:nvPr>
        </p:nvGraphicFramePr>
        <p:xfrm>
          <a:off x="776286" y="2317949"/>
          <a:ext cx="10639427" cy="182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46749">
                  <a:extLst>
                    <a:ext uri="{9D8B030D-6E8A-4147-A177-3AD203B41FA5}">
                      <a16:colId xmlns:a16="http://schemas.microsoft.com/office/drawing/2014/main" val="2240634779"/>
                    </a:ext>
                  </a:extLst>
                </a:gridCol>
                <a:gridCol w="1234785">
                  <a:extLst>
                    <a:ext uri="{9D8B030D-6E8A-4147-A177-3AD203B41FA5}">
                      <a16:colId xmlns:a16="http://schemas.microsoft.com/office/drawing/2014/main" val="2397661824"/>
                    </a:ext>
                  </a:extLst>
                </a:gridCol>
                <a:gridCol w="1234785">
                  <a:extLst>
                    <a:ext uri="{9D8B030D-6E8A-4147-A177-3AD203B41FA5}">
                      <a16:colId xmlns:a16="http://schemas.microsoft.com/office/drawing/2014/main" val="682546577"/>
                    </a:ext>
                  </a:extLst>
                </a:gridCol>
                <a:gridCol w="1123108">
                  <a:extLst>
                    <a:ext uri="{9D8B030D-6E8A-4147-A177-3AD203B41FA5}">
                      <a16:colId xmlns:a16="http://schemas.microsoft.com/office/drawing/2014/main" val="2213713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поступивших на платные койки – иностранные граждане – всего,  чел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дети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18269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737870-4B9D-433F-908B-8A6FE34455B2}"/>
              </a:ext>
            </a:extLst>
          </p:cNvPr>
          <p:cNvSpPr/>
          <p:nvPr/>
        </p:nvSpPr>
        <p:spPr>
          <a:xfrm>
            <a:off x="1141201" y="3429000"/>
            <a:ext cx="9909597" cy="142875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3102 включаются сведения о пациентах, поступивших на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койки – иностранные граждане (из таблицы 3100 строки 1 «всего» графы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«поступило пациентов, всего»).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3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F5619-ED39-4DDD-A129-8180C23D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527"/>
            <a:ext cx="12192000" cy="608294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0C3E20-C116-432D-B138-345B4C688272}"/>
              </a:ext>
            </a:extLst>
          </p:cNvPr>
          <p:cNvSpPr/>
          <p:nvPr/>
        </p:nvSpPr>
        <p:spPr>
          <a:xfrm>
            <a:off x="7629524" y="552450"/>
            <a:ext cx="2571751" cy="94297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Сверка коечного фонда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Приказ о структуре МО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ФРМО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Таб. 3100 форма 30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6E2EECF-3CC5-4668-B63A-6A3A9F21EC61}"/>
              </a:ext>
            </a:extLst>
          </p:cNvPr>
          <p:cNvSpPr/>
          <p:nvPr/>
        </p:nvSpPr>
        <p:spPr>
          <a:xfrm>
            <a:off x="209549" y="1257300"/>
            <a:ext cx="1143001" cy="5905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4CB8989-18CB-4A3A-824A-F74619361C92}"/>
              </a:ext>
            </a:extLst>
          </p:cNvPr>
          <p:cNvSpPr/>
          <p:nvPr/>
        </p:nvSpPr>
        <p:spPr>
          <a:xfrm>
            <a:off x="7143749" y="2609850"/>
            <a:ext cx="1143001" cy="26670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2F0420-9CB6-4ADF-9434-3F11EEDC90A1}"/>
              </a:ext>
            </a:extLst>
          </p:cNvPr>
          <p:cNvSpPr/>
          <p:nvPr/>
        </p:nvSpPr>
        <p:spPr>
          <a:xfrm>
            <a:off x="7143748" y="2901862"/>
            <a:ext cx="1143001" cy="26670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C84570D-7A27-4538-B12C-5DD8AA5C5FA0}"/>
              </a:ext>
            </a:extLst>
          </p:cNvPr>
          <p:cNvSpPr/>
          <p:nvPr/>
        </p:nvSpPr>
        <p:spPr>
          <a:xfrm>
            <a:off x="7143747" y="4765498"/>
            <a:ext cx="1143001" cy="26670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80E9777-5FBD-48BA-8AE9-6FFD99076464}"/>
              </a:ext>
            </a:extLst>
          </p:cNvPr>
          <p:cNvSpPr/>
          <p:nvPr/>
        </p:nvSpPr>
        <p:spPr>
          <a:xfrm>
            <a:off x="7143746" y="5098873"/>
            <a:ext cx="1143001" cy="26670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02E6868-5798-4C65-A9F1-952A653E0B2C}"/>
              </a:ext>
            </a:extLst>
          </p:cNvPr>
          <p:cNvSpPr/>
          <p:nvPr/>
        </p:nvSpPr>
        <p:spPr>
          <a:xfrm>
            <a:off x="7143746" y="5972176"/>
            <a:ext cx="1143001" cy="26670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6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5E33D-095B-493C-B9FE-09D9BDF31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A4BDF1B-8F19-426D-9C70-3372C5F853AC}"/>
              </a:ext>
            </a:extLst>
          </p:cNvPr>
          <p:cNvSpPr/>
          <p:nvPr/>
        </p:nvSpPr>
        <p:spPr>
          <a:xfrm>
            <a:off x="152399" y="1000125"/>
            <a:ext cx="2085976" cy="5905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86283E4-8852-4FE2-B96E-62D859AD52E0}"/>
              </a:ext>
            </a:extLst>
          </p:cNvPr>
          <p:cNvSpPr/>
          <p:nvPr/>
        </p:nvSpPr>
        <p:spPr>
          <a:xfrm>
            <a:off x="3171824" y="2047875"/>
            <a:ext cx="1028701" cy="409575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5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425848-7541-42C7-A316-3CA6045F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0"/>
            <a:ext cx="12192000" cy="58293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1D85ABCA-9812-4EE3-9EBB-434482DE3111}"/>
              </a:ext>
            </a:extLst>
          </p:cNvPr>
          <p:cNvSpPr/>
          <p:nvPr/>
        </p:nvSpPr>
        <p:spPr>
          <a:xfrm>
            <a:off x="3171824" y="2047875"/>
            <a:ext cx="1028701" cy="409575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BDF9439-635D-444C-9B56-C6770CFBE10A}"/>
              </a:ext>
            </a:extLst>
          </p:cNvPr>
          <p:cNvSpPr/>
          <p:nvPr/>
        </p:nvSpPr>
        <p:spPr>
          <a:xfrm>
            <a:off x="11163299" y="2838450"/>
            <a:ext cx="781051" cy="409575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B71FB2D-AFB6-49A0-99C1-D9EEA6A259B3}"/>
              </a:ext>
            </a:extLst>
          </p:cNvPr>
          <p:cNvSpPr/>
          <p:nvPr/>
        </p:nvSpPr>
        <p:spPr>
          <a:xfrm>
            <a:off x="152399" y="1000125"/>
            <a:ext cx="2085976" cy="590550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72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807232-A846-4B42-B060-2B32CEC7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66" y="672143"/>
            <a:ext cx="10427516" cy="19536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78319-414F-4AC2-B2B9-6391D714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4" y="2625754"/>
            <a:ext cx="10486238" cy="1726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D58454-2E84-45D4-AF9D-32CF04373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66" y="4352168"/>
            <a:ext cx="10427516" cy="156207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4CC4E55F-48A4-4E04-A79D-79A6C8FA841B}"/>
              </a:ext>
            </a:extLst>
          </p:cNvPr>
          <p:cNvSpPr/>
          <p:nvPr/>
        </p:nvSpPr>
        <p:spPr>
          <a:xfrm>
            <a:off x="729844" y="553297"/>
            <a:ext cx="1851432" cy="47942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D97BABB-0FCE-40EF-B9D6-924CCC4AAA27}"/>
              </a:ext>
            </a:extLst>
          </p:cNvPr>
          <p:cNvSpPr/>
          <p:nvPr/>
        </p:nvSpPr>
        <p:spPr>
          <a:xfrm>
            <a:off x="612400" y="2374900"/>
            <a:ext cx="2203420" cy="611433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76016E2-196C-4F68-BF34-DDB48F85559B}"/>
              </a:ext>
            </a:extLst>
          </p:cNvPr>
          <p:cNvSpPr/>
          <p:nvPr/>
        </p:nvSpPr>
        <p:spPr>
          <a:xfrm>
            <a:off x="729844" y="4187824"/>
            <a:ext cx="2085976" cy="47942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131094D-39F9-4165-BD39-CEDF484A7280}"/>
              </a:ext>
            </a:extLst>
          </p:cNvPr>
          <p:cNvSpPr/>
          <p:nvPr/>
        </p:nvSpPr>
        <p:spPr>
          <a:xfrm>
            <a:off x="10643442" y="3970288"/>
            <a:ext cx="759991" cy="354188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347D93A-BDC8-4046-80F4-BB303FF5A38A}"/>
              </a:ext>
            </a:extLst>
          </p:cNvPr>
          <p:cNvSpPr/>
          <p:nvPr/>
        </p:nvSpPr>
        <p:spPr>
          <a:xfrm>
            <a:off x="10725150" y="2221465"/>
            <a:ext cx="699343" cy="376596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2927A53-ECC5-4441-9F84-FEF20E27D7A6}"/>
              </a:ext>
            </a:extLst>
          </p:cNvPr>
          <p:cNvSpPr/>
          <p:nvPr/>
        </p:nvSpPr>
        <p:spPr>
          <a:xfrm>
            <a:off x="10704090" y="5669010"/>
            <a:ext cx="699343" cy="354188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19B21B-DD3C-412C-A359-C35B44DAC0BE}"/>
              </a:ext>
            </a:extLst>
          </p:cNvPr>
          <p:cNvSpPr/>
          <p:nvPr/>
        </p:nvSpPr>
        <p:spPr>
          <a:xfrm>
            <a:off x="4979776" y="729449"/>
            <a:ext cx="2668800" cy="4286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ФРМО  =  91 койка</a:t>
            </a:r>
          </a:p>
        </p:txBody>
      </p:sp>
    </p:spTree>
    <p:extLst>
      <p:ext uri="{BB962C8B-B14F-4D97-AF65-F5344CB8AC3E}">
        <p14:creationId xmlns:p14="http://schemas.microsoft.com/office/powerpoint/2010/main" val="148559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DF2924-19DC-4BD2-B98C-3BC582FE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38" y="800012"/>
            <a:ext cx="5941066" cy="2305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351EA-5C4B-42F1-B2FB-85135B4E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66" y="3285601"/>
            <a:ext cx="5561114" cy="277238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E8ACE2-2CC5-4FF0-A115-769537F63A45}"/>
              </a:ext>
            </a:extLst>
          </p:cNvPr>
          <p:cNvSpPr/>
          <p:nvPr/>
        </p:nvSpPr>
        <p:spPr>
          <a:xfrm>
            <a:off x="7646776" y="1152524"/>
            <a:ext cx="2668800" cy="4286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ФРМО  =  91 койка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70234A-A949-4B65-B33E-7EE4A3EC5155}"/>
              </a:ext>
            </a:extLst>
          </p:cNvPr>
          <p:cNvSpPr/>
          <p:nvPr/>
        </p:nvSpPr>
        <p:spPr>
          <a:xfrm>
            <a:off x="7646775" y="2324099"/>
            <a:ext cx="2745000" cy="4286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Приказу =  44 койки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046088-2D2A-4D65-9A24-29FA71C95E13}"/>
              </a:ext>
            </a:extLst>
          </p:cNvPr>
          <p:cNvSpPr/>
          <p:nvPr/>
        </p:nvSpPr>
        <p:spPr>
          <a:xfrm>
            <a:off x="7646775" y="4633693"/>
            <a:ext cx="2745000" cy="4286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отчете  =  49 коек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C90973-AC1F-4668-9B41-3C94BB0E1E48}"/>
              </a:ext>
            </a:extLst>
          </p:cNvPr>
          <p:cNvSpPr/>
          <p:nvPr/>
        </p:nvSpPr>
        <p:spPr>
          <a:xfrm>
            <a:off x="3207915" y="1152524"/>
            <a:ext cx="699343" cy="354188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056E669-8DC6-4287-B53B-2420B6532E6D}"/>
              </a:ext>
            </a:extLst>
          </p:cNvPr>
          <p:cNvSpPr/>
          <p:nvPr/>
        </p:nvSpPr>
        <p:spPr>
          <a:xfrm>
            <a:off x="3284115" y="2184223"/>
            <a:ext cx="699343" cy="354188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C025DAF-17C6-416C-8C25-2EB36F3D188B}"/>
              </a:ext>
            </a:extLst>
          </p:cNvPr>
          <p:cNvSpPr/>
          <p:nvPr/>
        </p:nvSpPr>
        <p:spPr>
          <a:xfrm>
            <a:off x="3009900" y="4419600"/>
            <a:ext cx="581025" cy="214093"/>
          </a:xfrm>
          <a:prstGeom prst="ellipse">
            <a:avLst/>
          </a:prstGeom>
          <a:noFill/>
          <a:ln w="28575">
            <a:solidFill>
              <a:srgbClr val="F9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1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06F86E-5AA6-4102-BB56-0881D328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6" y="1304924"/>
            <a:ext cx="3933825" cy="1695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392C91-34B8-4A64-9AB2-FFBC7823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88" y="1238245"/>
            <a:ext cx="7534275" cy="476852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A1573DE-80E0-411B-BCB8-64EEB6D65420}"/>
              </a:ext>
            </a:extLst>
          </p:cNvPr>
          <p:cNvSpPr/>
          <p:nvPr/>
        </p:nvSpPr>
        <p:spPr>
          <a:xfrm>
            <a:off x="731050" y="1255846"/>
            <a:ext cx="916776" cy="6301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817F7BD-D292-4B55-8278-0E51C546FE3A}"/>
              </a:ext>
            </a:extLst>
          </p:cNvPr>
          <p:cNvSpPr/>
          <p:nvPr/>
        </p:nvSpPr>
        <p:spPr>
          <a:xfrm>
            <a:off x="2581277" y="1533525"/>
            <a:ext cx="1243011" cy="248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54EC091-73B8-46AE-B0BC-A319D151D3BF}"/>
              </a:ext>
            </a:extLst>
          </p:cNvPr>
          <p:cNvSpPr/>
          <p:nvPr/>
        </p:nvSpPr>
        <p:spPr>
          <a:xfrm>
            <a:off x="7591425" y="1881733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35CA402-E9DB-4393-A137-1E164CF152A6}"/>
              </a:ext>
            </a:extLst>
          </p:cNvPr>
          <p:cNvSpPr/>
          <p:nvPr/>
        </p:nvSpPr>
        <p:spPr>
          <a:xfrm>
            <a:off x="3824288" y="2146976"/>
            <a:ext cx="1423987" cy="248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746DD71-1AC5-4295-8409-D22829E03E4E}"/>
              </a:ext>
            </a:extLst>
          </p:cNvPr>
          <p:cNvSpPr/>
          <p:nvPr/>
        </p:nvSpPr>
        <p:spPr>
          <a:xfrm>
            <a:off x="5474494" y="2395821"/>
            <a:ext cx="1243011" cy="2285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E022D90-1BE6-4FB4-A8FF-6B18074677A9}"/>
              </a:ext>
            </a:extLst>
          </p:cNvPr>
          <p:cNvSpPr/>
          <p:nvPr/>
        </p:nvSpPr>
        <p:spPr>
          <a:xfrm>
            <a:off x="8284367" y="2178462"/>
            <a:ext cx="1243011" cy="2285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9CF5F37-2385-4778-BDE5-DB2A986B8706}"/>
              </a:ext>
            </a:extLst>
          </p:cNvPr>
          <p:cNvSpPr/>
          <p:nvPr/>
        </p:nvSpPr>
        <p:spPr>
          <a:xfrm>
            <a:off x="9607156" y="2167222"/>
            <a:ext cx="1243011" cy="2285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D0B8150-CA2F-4EEE-A9FA-7701F7CAE31D}"/>
              </a:ext>
            </a:extLst>
          </p:cNvPr>
          <p:cNvSpPr/>
          <p:nvPr/>
        </p:nvSpPr>
        <p:spPr>
          <a:xfrm>
            <a:off x="1019174" y="3380750"/>
            <a:ext cx="2455616" cy="23421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Медстате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проверку таблицы в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547653-6B72-4ED4-9E78-5F8A8E92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1443441A-48CA-423E-A500-A6269D7DB24A}"/>
              </a:ext>
            </a:extLst>
          </p:cNvPr>
          <p:cNvSpPr/>
          <p:nvPr/>
        </p:nvSpPr>
        <p:spPr>
          <a:xfrm>
            <a:off x="9315450" y="1891258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5DABCAA-02F1-4F14-B737-FD97FBA39966}"/>
              </a:ext>
            </a:extLst>
          </p:cNvPr>
          <p:cNvSpPr/>
          <p:nvPr/>
        </p:nvSpPr>
        <p:spPr>
          <a:xfrm>
            <a:off x="9391650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6989E37-B5A7-404A-9B23-828030D9DBB3}"/>
              </a:ext>
            </a:extLst>
          </p:cNvPr>
          <p:cNvSpPr/>
          <p:nvPr/>
        </p:nvSpPr>
        <p:spPr>
          <a:xfrm>
            <a:off x="4810125" y="201086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E3D4BC9-8BAC-4E0A-8E0A-87EEC262D3A5}"/>
              </a:ext>
            </a:extLst>
          </p:cNvPr>
          <p:cNvSpPr/>
          <p:nvPr/>
        </p:nvSpPr>
        <p:spPr>
          <a:xfrm>
            <a:off x="4810125" y="4351835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4E1B00-B804-464A-991F-EFD9F27AE52F}"/>
              </a:ext>
            </a:extLst>
          </p:cNvPr>
          <p:cNvSpPr/>
          <p:nvPr/>
        </p:nvSpPr>
        <p:spPr>
          <a:xfrm>
            <a:off x="1498396" y="5150912"/>
            <a:ext cx="4269581" cy="762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наличие данных по детям по строкам детских коек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63C01E-530D-45A7-8B88-8E0B58BC9A6F}"/>
              </a:ext>
            </a:extLst>
          </p:cNvPr>
          <p:cNvSpPr/>
          <p:nvPr/>
        </p:nvSpPr>
        <p:spPr>
          <a:xfrm>
            <a:off x="7621190" y="4218485"/>
            <a:ext cx="4269581" cy="762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маленькие и слишком большие показатели работы койки окрашены оранжевым цветом. Или исправляем, или объясняем.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8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59BB-2AF2-423F-8366-D9B4A18FF804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65015E-142F-4CEE-8F69-D3F52835CA15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384183"/>
          <a:ext cx="10401300" cy="4571998"/>
        </p:xfrm>
        <a:graphic>
          <a:graphicData uri="http://schemas.openxmlformats.org/drawingml/2006/table">
            <a:tbl>
              <a:tblPr firstRow="1" firstCol="1" bandRow="1"/>
              <a:tblGrid>
                <a:gridCol w="3338170">
                  <a:extLst>
                    <a:ext uri="{9D8B030D-6E8A-4147-A177-3AD203B41FA5}">
                      <a16:colId xmlns:a16="http://schemas.microsoft.com/office/drawing/2014/main" val="1984125048"/>
                    </a:ext>
                  </a:extLst>
                </a:gridCol>
                <a:gridCol w="482301">
                  <a:extLst>
                    <a:ext uri="{9D8B030D-6E8A-4147-A177-3AD203B41FA5}">
                      <a16:colId xmlns:a16="http://schemas.microsoft.com/office/drawing/2014/main" val="625333949"/>
                    </a:ext>
                  </a:extLst>
                </a:gridCol>
                <a:gridCol w="863670">
                  <a:extLst>
                    <a:ext uri="{9D8B030D-6E8A-4147-A177-3AD203B41FA5}">
                      <a16:colId xmlns:a16="http://schemas.microsoft.com/office/drawing/2014/main" val="1000528318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561235551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353979603"/>
                    </a:ext>
                  </a:extLst>
                </a:gridCol>
                <a:gridCol w="865703">
                  <a:extLst>
                    <a:ext uri="{9D8B030D-6E8A-4147-A177-3AD203B41FA5}">
                      <a16:colId xmlns:a16="http://schemas.microsoft.com/office/drawing/2014/main" val="53281417"/>
                    </a:ext>
                  </a:extLst>
                </a:gridCol>
                <a:gridCol w="865026">
                  <a:extLst>
                    <a:ext uri="{9D8B030D-6E8A-4147-A177-3AD203B41FA5}">
                      <a16:colId xmlns:a16="http://schemas.microsoft.com/office/drawing/2014/main" val="367432745"/>
                    </a:ext>
                  </a:extLst>
                </a:gridCol>
                <a:gridCol w="1056727">
                  <a:extLst>
                    <a:ext uri="{9D8B030D-6E8A-4147-A177-3AD203B41FA5}">
                      <a16:colId xmlns:a16="http://schemas.microsoft.com/office/drawing/2014/main" val="984126603"/>
                    </a:ext>
                  </a:extLst>
                </a:gridCol>
                <a:gridCol w="1008631">
                  <a:extLst>
                    <a:ext uri="{9D8B030D-6E8A-4147-A177-3AD203B41FA5}">
                      <a16:colId xmlns:a16="http://schemas.microsoft.com/office/drawing/2014/main" val="2130648230"/>
                    </a:ext>
                  </a:extLst>
                </a:gridCol>
              </a:tblGrid>
              <a:tr h="431321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14988"/>
                  </a:ext>
                </a:extLst>
              </a:tr>
              <a:tr h="431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51637"/>
                  </a:ext>
                </a:extLst>
              </a:tr>
              <a:tr h="862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561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972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53125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55783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50603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беременных и рожениц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013058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патологии беременности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19037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47250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гинекологические для вспомогательных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репродуктивных технологий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60996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9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308DC6-9080-43AD-BB25-33600704DC59}"/>
              </a:ext>
            </a:extLst>
          </p:cNvPr>
          <p:cNvSpPr/>
          <p:nvPr/>
        </p:nvSpPr>
        <p:spPr>
          <a:xfrm>
            <a:off x="3856228" y="3508694"/>
            <a:ext cx="7147420" cy="233250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Коечный фонд медицинской организации указывается по состоянию на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 отчетного года. В общее число коек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включаются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санаторно-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курортных организаций, санаторно-курортных отделений и койки дневных стационаров. Санаторно-курортные койки показываются в таблице 3150.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одноименного профиля, развернутые в различных отделениях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организации, показывают суммарно одной строкой.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приставные койки, развернутые в палатах, коридорах и т.д., в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3100 не включаются.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85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FF4C1A-FF3F-4FDD-BE3F-DDB72D291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96560DF-8621-4DEA-AD3E-78E5B13E62EB}"/>
              </a:ext>
            </a:extLst>
          </p:cNvPr>
          <p:cNvSpPr/>
          <p:nvPr/>
        </p:nvSpPr>
        <p:spPr>
          <a:xfrm>
            <a:off x="1381124" y="2591891"/>
            <a:ext cx="1362075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CBB9E8F-FFCA-4740-8A3F-21C704722749}"/>
              </a:ext>
            </a:extLst>
          </p:cNvPr>
          <p:cNvSpPr/>
          <p:nvPr/>
        </p:nvSpPr>
        <p:spPr>
          <a:xfrm>
            <a:off x="3076575" y="259189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EBE8AA1-1CA3-44EF-ADD1-B4C13B480148}"/>
              </a:ext>
            </a:extLst>
          </p:cNvPr>
          <p:cNvSpPr/>
          <p:nvPr/>
        </p:nvSpPr>
        <p:spPr>
          <a:xfrm>
            <a:off x="3076575" y="30586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4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E9915F-FDC2-408D-9523-3116DE93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55A4FBB-6470-45E2-95CB-F2B0B4BFD3BB}"/>
              </a:ext>
            </a:extLst>
          </p:cNvPr>
          <p:cNvSpPr/>
          <p:nvPr/>
        </p:nvSpPr>
        <p:spPr>
          <a:xfrm>
            <a:off x="5324475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B9F3034-A7CA-432E-B543-F6243ADDB42A}"/>
              </a:ext>
            </a:extLst>
          </p:cNvPr>
          <p:cNvSpPr/>
          <p:nvPr/>
        </p:nvSpPr>
        <p:spPr>
          <a:xfrm>
            <a:off x="5214938" y="20680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11CB9D-3680-4610-B266-8F2E61751A2B}"/>
              </a:ext>
            </a:extLst>
          </p:cNvPr>
          <p:cNvSpPr/>
          <p:nvPr/>
        </p:nvSpPr>
        <p:spPr>
          <a:xfrm>
            <a:off x="6205537" y="20680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F8ABC6-7D69-4BBC-A2B8-3F971069C52A}"/>
              </a:ext>
            </a:extLst>
          </p:cNvPr>
          <p:cNvSpPr/>
          <p:nvPr/>
        </p:nvSpPr>
        <p:spPr>
          <a:xfrm>
            <a:off x="6205537" y="3783607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2E30A5D-1B31-45FB-896E-2D78A3A13856}"/>
              </a:ext>
            </a:extLst>
          </p:cNvPr>
          <p:cNvSpPr/>
          <p:nvPr/>
        </p:nvSpPr>
        <p:spPr>
          <a:xfrm>
            <a:off x="7436644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3F30818-AD91-49CC-BA57-F38A5CBF8670}"/>
              </a:ext>
            </a:extLst>
          </p:cNvPr>
          <p:cNvSpPr/>
          <p:nvPr/>
        </p:nvSpPr>
        <p:spPr>
          <a:xfrm>
            <a:off x="7524750" y="20680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E5F1B36-999F-482C-8866-BCD6A73DC738}"/>
              </a:ext>
            </a:extLst>
          </p:cNvPr>
          <p:cNvSpPr/>
          <p:nvPr/>
        </p:nvSpPr>
        <p:spPr>
          <a:xfrm>
            <a:off x="9373791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C9C9FC-8F1A-4619-A42D-9E1E70B93A3F}"/>
              </a:ext>
            </a:extLst>
          </p:cNvPr>
          <p:cNvSpPr/>
          <p:nvPr/>
        </p:nvSpPr>
        <p:spPr>
          <a:xfrm>
            <a:off x="3352797" y="4810125"/>
            <a:ext cx="8315327" cy="9525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год пациентов старше трудоспособного возраста на койки не поступало, но выписано 9 плюс умерло 24 – спрашивается откуда ????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тому же койка работала 466 дней в году, в котором всего 365 дней !!!!</a:t>
            </a:r>
          </a:p>
        </p:txBody>
      </p:sp>
    </p:spTree>
    <p:extLst>
      <p:ext uri="{BB962C8B-B14F-4D97-AF65-F5344CB8AC3E}">
        <p14:creationId xmlns:p14="http://schemas.microsoft.com/office/powerpoint/2010/main" val="248531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61C0D6-5FF9-45C5-A731-804DCB49E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F901A6A-4FE9-4965-87A8-0938ABE9B17D}"/>
              </a:ext>
            </a:extLst>
          </p:cNvPr>
          <p:cNvSpPr/>
          <p:nvPr/>
        </p:nvSpPr>
        <p:spPr>
          <a:xfrm>
            <a:off x="7410449" y="3639641"/>
            <a:ext cx="762001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E92DFF3-C214-4E4B-8A73-62219B6899AF}"/>
              </a:ext>
            </a:extLst>
          </p:cNvPr>
          <p:cNvSpPr/>
          <p:nvPr/>
        </p:nvSpPr>
        <p:spPr>
          <a:xfrm>
            <a:off x="6257925" y="3639640"/>
            <a:ext cx="990599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3261E1-EA78-4B0E-B01C-19822C2E29EA}"/>
              </a:ext>
            </a:extLst>
          </p:cNvPr>
          <p:cNvSpPr/>
          <p:nvPr/>
        </p:nvSpPr>
        <p:spPr>
          <a:xfrm>
            <a:off x="8905875" y="3621136"/>
            <a:ext cx="990599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55333F1-5A19-4181-A359-6679F7AE9A04}"/>
              </a:ext>
            </a:extLst>
          </p:cNvPr>
          <p:cNvSpPr/>
          <p:nvPr/>
        </p:nvSpPr>
        <p:spPr>
          <a:xfrm>
            <a:off x="10053637" y="3621135"/>
            <a:ext cx="990599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98602CD-62A3-4DA6-BF1E-4B53CAB182AE}"/>
              </a:ext>
            </a:extLst>
          </p:cNvPr>
          <p:cNvSpPr/>
          <p:nvPr/>
        </p:nvSpPr>
        <p:spPr>
          <a:xfrm>
            <a:off x="1309688" y="3621134"/>
            <a:ext cx="1824037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E016E6-AEDF-4D7D-B7DF-737EB20673B6}"/>
              </a:ext>
            </a:extLst>
          </p:cNvPr>
          <p:cNvSpPr/>
          <p:nvPr/>
        </p:nvSpPr>
        <p:spPr>
          <a:xfrm>
            <a:off x="3352798" y="4810125"/>
            <a:ext cx="6543676" cy="68634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детские, а движение пациентов старше трудоспособного возраста !!!!!!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00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3D8569-5828-4008-BAEC-382824CEC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E0FF5FF-3D2E-4D25-B5CC-12846943FFBC}"/>
              </a:ext>
            </a:extLst>
          </p:cNvPr>
          <p:cNvSpPr/>
          <p:nvPr/>
        </p:nvSpPr>
        <p:spPr>
          <a:xfrm>
            <a:off x="5655469" y="363964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9AB2847-7749-49F0-86A6-C89DCE1CDC75}"/>
              </a:ext>
            </a:extLst>
          </p:cNvPr>
          <p:cNvSpPr/>
          <p:nvPr/>
        </p:nvSpPr>
        <p:spPr>
          <a:xfrm>
            <a:off x="5655469" y="211564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1B97860-883B-4531-B55B-CA6E1028704F}"/>
              </a:ext>
            </a:extLst>
          </p:cNvPr>
          <p:cNvSpPr/>
          <p:nvPr/>
        </p:nvSpPr>
        <p:spPr>
          <a:xfrm>
            <a:off x="10001250" y="363964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EA98D-C9F4-4979-B515-988FF6BBD852}"/>
              </a:ext>
            </a:extLst>
          </p:cNvPr>
          <p:cNvSpPr/>
          <p:nvPr/>
        </p:nvSpPr>
        <p:spPr>
          <a:xfrm>
            <a:off x="638172" y="4494710"/>
            <a:ext cx="8315327" cy="150604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обратить внимание на показатель деятельности стационара: работа (занятость) койки – дни. Данный показатель не должен превышать рекомендованный по Территориальной программе госгарантий (330 дней) и, соответственно, рекомендованные по профилям коек. При работе койки в целом по субъекту или по отдельным профилям коек более 350 или менее 280 дней в году – предоставить пояснительную записку с указанием причин высокой (низкой) работы койки и плане мероприятий по повышению эффективности использования коечного фонда с целью удовлетворения потребности населения в оказании медицинской помощи в стационарных условиях.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D02E25-2FFC-4488-A375-FEADC9DD633E}"/>
              </a:ext>
            </a:extLst>
          </p:cNvPr>
          <p:cNvSpPr/>
          <p:nvPr/>
        </p:nvSpPr>
        <p:spPr>
          <a:xfrm>
            <a:off x="638172" y="2689049"/>
            <a:ext cx="6543676" cy="34317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детские, а движение пациентов старше трудоспособного возраста !!!!!!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06F12F-694C-42B4-8008-032C470FC389}"/>
              </a:ext>
            </a:extLst>
          </p:cNvPr>
          <p:cNvCxnSpPr>
            <a:cxnSpLocks/>
          </p:cNvCxnSpPr>
          <p:nvPr/>
        </p:nvCxnSpPr>
        <p:spPr>
          <a:xfrm>
            <a:off x="3955804" y="3096121"/>
            <a:ext cx="2140196" cy="66734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9FFB3FA-D77A-4A1A-8F5A-4A472416EBE3}"/>
              </a:ext>
            </a:extLst>
          </p:cNvPr>
          <p:cNvCxnSpPr>
            <a:cxnSpLocks/>
          </p:cNvCxnSpPr>
          <p:nvPr/>
        </p:nvCxnSpPr>
        <p:spPr>
          <a:xfrm flipH="1">
            <a:off x="2441196" y="3111141"/>
            <a:ext cx="1375795" cy="70593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B300DC8-AC26-4F04-8FE0-7878E1184A07}"/>
              </a:ext>
            </a:extLst>
          </p:cNvPr>
          <p:cNvCxnSpPr>
            <a:cxnSpLocks/>
          </p:cNvCxnSpPr>
          <p:nvPr/>
        </p:nvCxnSpPr>
        <p:spPr>
          <a:xfrm flipV="1">
            <a:off x="9043332" y="3887291"/>
            <a:ext cx="1241571" cy="129710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14C58C8-3B15-4115-B4BD-BA1C0E44F147}"/>
              </a:ext>
            </a:extLst>
          </p:cNvPr>
          <p:cNvCxnSpPr>
            <a:cxnSpLocks/>
          </p:cNvCxnSpPr>
          <p:nvPr/>
        </p:nvCxnSpPr>
        <p:spPr>
          <a:xfrm>
            <a:off x="9043332" y="5247730"/>
            <a:ext cx="10570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2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среднегодовой койки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003E9-5EB5-4268-A872-35BF1465D209}"/>
              </a:ext>
            </a:extLst>
          </p:cNvPr>
          <p:cNvSpPr/>
          <p:nvPr/>
        </p:nvSpPr>
        <p:spPr>
          <a:xfrm>
            <a:off x="914401" y="1189166"/>
            <a:ext cx="10401300" cy="48489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выполняются </a:t>
            </a:r>
            <a:r>
              <a:rPr lang="ru-RU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профилю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данному профилю коек в течение всего года (с 1 января по 31 декабря) никаких изменений не было, то количество коек на конец года = среднегодовому количеству коек. 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38CD7BD-16CD-44C3-89A8-A2FF1E5F2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55436"/>
              </p:ext>
            </p:extLst>
          </p:nvPr>
        </p:nvGraphicFramePr>
        <p:xfrm>
          <a:off x="1198174" y="3306879"/>
          <a:ext cx="9824960" cy="2441258"/>
        </p:xfrm>
        <a:graphic>
          <a:graphicData uri="http://schemas.openxmlformats.org/drawingml/2006/table">
            <a:tbl>
              <a:tblPr firstRow="1" firstCol="1" bandRow="1"/>
              <a:tblGrid>
                <a:gridCol w="2845320">
                  <a:extLst>
                    <a:ext uri="{9D8B030D-6E8A-4147-A177-3AD203B41FA5}">
                      <a16:colId xmlns:a16="http://schemas.microsoft.com/office/drawing/2014/main" val="272313585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2805290263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1680735377"/>
                    </a:ext>
                  </a:extLst>
                </a:gridCol>
                <a:gridCol w="2004968">
                  <a:extLst>
                    <a:ext uri="{9D8B030D-6E8A-4147-A177-3AD203B41FA5}">
                      <a16:colId xmlns:a16="http://schemas.microsoft.com/office/drawing/2014/main" val="3230410525"/>
                    </a:ext>
                  </a:extLst>
                </a:gridCol>
                <a:gridCol w="2306973">
                  <a:extLst>
                    <a:ext uri="{9D8B030D-6E8A-4147-A177-3AD203B41FA5}">
                      <a16:colId xmlns:a16="http://schemas.microsoft.com/office/drawing/2014/main" val="1654748827"/>
                    </a:ext>
                  </a:extLst>
                </a:gridCol>
              </a:tblGrid>
              <a:tr h="325554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29160"/>
                  </a:ext>
                </a:extLst>
              </a:tr>
              <a:tr h="469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расположенных в сельской местности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среднегодовых 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894923"/>
                  </a:ext>
                </a:extLst>
              </a:tr>
              <a:tr h="1751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02912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взрослых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17281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детей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73541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 для взрослых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84459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 для детей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344923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геронтологические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9709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дерматологические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для взрослых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412332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дерматологические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для детей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991998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венерологические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78309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CCA45-6A32-443D-ABDD-5C27C0008BD8}"/>
              </a:ext>
            </a:extLst>
          </p:cNvPr>
          <p:cNvSpPr/>
          <p:nvPr/>
        </p:nvSpPr>
        <p:spPr>
          <a:xfrm>
            <a:off x="966787" y="1793108"/>
            <a:ext cx="10310812" cy="90982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Количество коек за январь + количество коек за февраль + … (все месяцы) + количество коек за декабрь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за год  = ________________________________________________________________________________________________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12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07A7980-B700-4496-8558-D1DD74C3A979}"/>
              </a:ext>
            </a:extLst>
          </p:cNvPr>
          <p:cNvSpPr/>
          <p:nvPr/>
        </p:nvSpPr>
        <p:spPr>
          <a:xfrm>
            <a:off x="6274964" y="4479721"/>
            <a:ext cx="645953" cy="1862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E2ED3C0-6282-4857-A6E5-3805F651EA2B}"/>
              </a:ext>
            </a:extLst>
          </p:cNvPr>
          <p:cNvCxnSpPr>
            <a:cxnSpLocks/>
          </p:cNvCxnSpPr>
          <p:nvPr/>
        </p:nvCxnSpPr>
        <p:spPr>
          <a:xfrm>
            <a:off x="5444455" y="3171039"/>
            <a:ext cx="939567" cy="130868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6B496EC-6A38-4508-823D-AAC1B13CDBEE}"/>
              </a:ext>
            </a:extLst>
          </p:cNvPr>
          <p:cNvCxnSpPr>
            <a:cxnSpLocks/>
          </p:cNvCxnSpPr>
          <p:nvPr/>
        </p:nvCxnSpPr>
        <p:spPr>
          <a:xfrm>
            <a:off x="5528345" y="3171039"/>
            <a:ext cx="5108895" cy="130868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EAD339F7-1AF0-42B3-917A-5D8839FDB67A}"/>
              </a:ext>
            </a:extLst>
          </p:cNvPr>
          <p:cNvSpPr/>
          <p:nvPr/>
        </p:nvSpPr>
        <p:spPr>
          <a:xfrm>
            <a:off x="10553350" y="4479720"/>
            <a:ext cx="645953" cy="1862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26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5" y="718951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среднегодовой койки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003E9-5EB5-4268-A872-35BF1465D209}"/>
              </a:ext>
            </a:extLst>
          </p:cNvPr>
          <p:cNvSpPr/>
          <p:nvPr/>
        </p:nvSpPr>
        <p:spPr>
          <a:xfrm>
            <a:off x="914401" y="1115736"/>
            <a:ext cx="10401300" cy="492242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данному профилю коек в течение года были изменения по перепрофилированию коек, то: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отчету по форме № 30 следует приложить все копии Приказов по перепрофилированию коек внутри года. 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Пересчитать отдельно количество коек по данному профилю по тем месяцам, в которые менялось количество коек.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среднегодовое количество коек данного профиля по вышеприведенной формуле.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начало года терапевтических коек было 30 единиц. По приказу с 1 марта количество коек уменьшилось на 5, затем с 15 июля их количество увеличилось на 12, а 27 октября еще возросло на 7 коек. 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образом: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     =  30 коек                                                  Июль           =    </a:t>
            </a:r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пересчет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с 15 июля плюс 12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   =  30 коек                                                  Август         =    37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         =  25 коек (с 1 марта минус 5)              Сентябрь     =    37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     =  25 коек                                                  Октябрь      =    </a:t>
            </a:r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пересчет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с 27 октября еще плюс 7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           =  25 коек                                                  Ноябрь        =    44 койки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        =  25 коек                                                  Декабрь       =    44 койки</a:t>
            </a:r>
          </a:p>
        </p:txBody>
      </p:sp>
    </p:spTree>
    <p:extLst>
      <p:ext uri="{BB962C8B-B14F-4D97-AF65-F5344CB8AC3E}">
        <p14:creationId xmlns:p14="http://schemas.microsoft.com/office/powerpoint/2010/main" val="2256673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5" y="718951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среднегодовой койки (продолжение)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003E9-5EB5-4268-A872-35BF1465D209}"/>
              </a:ext>
            </a:extLst>
          </p:cNvPr>
          <p:cNvSpPr/>
          <p:nvPr/>
        </p:nvSpPr>
        <p:spPr>
          <a:xfrm>
            <a:off x="914401" y="1115736"/>
            <a:ext cx="10401300" cy="492242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за июль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с 1 по 14 июля (14 дней) было 25 терапевтических коек, с 15 по 31 июля (17 дней) было уже 37 коек. 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* 14 + 37 * 17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июль = _________________ =   31,58   =   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32 койки.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31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за октябрь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 1 по 26 октября (26 дней) было 37 терапевтических коек, с 27 по 30 октября (4 дня) было уже 44 койки.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37 * 26 + 44 * 4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октябрь = ________________  =   37,93   =  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38 коек.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30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                  30 + 30 + 25 + 25 + 25 + 25 + 32 + 37 + 37 + 38 + 44 + 44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   =  ___________________________________________________  =   32,66   =   </a:t>
            </a:r>
            <a:r>
              <a:rPr lang="ru-RU" b="1" dirty="0">
                <a:solidFill>
                  <a:schemeClr val="tx1"/>
                </a:solidFill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33 койки.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год                                                              12</a:t>
            </a:r>
          </a:p>
        </p:txBody>
      </p:sp>
    </p:spTree>
    <p:extLst>
      <p:ext uri="{BB962C8B-B14F-4D97-AF65-F5344CB8AC3E}">
        <p14:creationId xmlns:p14="http://schemas.microsoft.com/office/powerpoint/2010/main" val="211402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59BB-2AF2-423F-8366-D9B4A18FF804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65015E-142F-4CEE-8F69-D3F52835C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58263"/>
              </p:ext>
            </p:extLst>
          </p:nvPr>
        </p:nvGraphicFramePr>
        <p:xfrm>
          <a:off x="914400" y="1384183"/>
          <a:ext cx="10401300" cy="4571998"/>
        </p:xfrm>
        <a:graphic>
          <a:graphicData uri="http://schemas.openxmlformats.org/drawingml/2006/table">
            <a:tbl>
              <a:tblPr firstRow="1" firstCol="1" bandRow="1"/>
              <a:tblGrid>
                <a:gridCol w="3338170">
                  <a:extLst>
                    <a:ext uri="{9D8B030D-6E8A-4147-A177-3AD203B41FA5}">
                      <a16:colId xmlns:a16="http://schemas.microsoft.com/office/drawing/2014/main" val="1984125048"/>
                    </a:ext>
                  </a:extLst>
                </a:gridCol>
                <a:gridCol w="482301">
                  <a:extLst>
                    <a:ext uri="{9D8B030D-6E8A-4147-A177-3AD203B41FA5}">
                      <a16:colId xmlns:a16="http://schemas.microsoft.com/office/drawing/2014/main" val="625333949"/>
                    </a:ext>
                  </a:extLst>
                </a:gridCol>
                <a:gridCol w="863670">
                  <a:extLst>
                    <a:ext uri="{9D8B030D-6E8A-4147-A177-3AD203B41FA5}">
                      <a16:colId xmlns:a16="http://schemas.microsoft.com/office/drawing/2014/main" val="1000528318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561235551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353979603"/>
                    </a:ext>
                  </a:extLst>
                </a:gridCol>
                <a:gridCol w="865703">
                  <a:extLst>
                    <a:ext uri="{9D8B030D-6E8A-4147-A177-3AD203B41FA5}">
                      <a16:colId xmlns:a16="http://schemas.microsoft.com/office/drawing/2014/main" val="53281417"/>
                    </a:ext>
                  </a:extLst>
                </a:gridCol>
                <a:gridCol w="865026">
                  <a:extLst>
                    <a:ext uri="{9D8B030D-6E8A-4147-A177-3AD203B41FA5}">
                      <a16:colId xmlns:a16="http://schemas.microsoft.com/office/drawing/2014/main" val="367432745"/>
                    </a:ext>
                  </a:extLst>
                </a:gridCol>
                <a:gridCol w="1056727">
                  <a:extLst>
                    <a:ext uri="{9D8B030D-6E8A-4147-A177-3AD203B41FA5}">
                      <a16:colId xmlns:a16="http://schemas.microsoft.com/office/drawing/2014/main" val="984126603"/>
                    </a:ext>
                  </a:extLst>
                </a:gridCol>
                <a:gridCol w="1008631">
                  <a:extLst>
                    <a:ext uri="{9D8B030D-6E8A-4147-A177-3AD203B41FA5}">
                      <a16:colId xmlns:a16="http://schemas.microsoft.com/office/drawing/2014/main" val="2130648230"/>
                    </a:ext>
                  </a:extLst>
                </a:gridCol>
              </a:tblGrid>
              <a:tr h="431321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14988"/>
                  </a:ext>
                </a:extLst>
              </a:tr>
              <a:tr h="431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51637"/>
                  </a:ext>
                </a:extLst>
              </a:tr>
              <a:tr h="862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561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972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53125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55783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50603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беременных и рожениц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013058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патологии беременности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19037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47250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гинекологические для вспомогательных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репродуктивных технологий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60996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9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308DC6-9080-43AD-BB25-33600704DC59}"/>
              </a:ext>
            </a:extLst>
          </p:cNvPr>
          <p:cNvSpPr/>
          <p:nvPr/>
        </p:nvSpPr>
        <p:spPr>
          <a:xfrm>
            <a:off x="5780013" y="3873591"/>
            <a:ext cx="5368955" cy="78649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графу 6 включаются сведения о поступивших пациентах, в том числе переведенных из других медицинских организаций и из дневных стационаров.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9F533B5-DF06-4C7E-9784-E3D31336AC2C}"/>
              </a:ext>
            </a:extLst>
          </p:cNvPr>
          <p:cNvCxnSpPr>
            <a:cxnSpLocks/>
          </p:cNvCxnSpPr>
          <p:nvPr/>
        </p:nvCxnSpPr>
        <p:spPr>
          <a:xfrm flipH="1" flipV="1">
            <a:off x="7927597" y="2835479"/>
            <a:ext cx="713064" cy="96473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3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381D76-2F73-4EC4-9882-BC6FED71DCAE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12EDDA-0150-4B65-9863-F440DFC6F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50509"/>
              </p:ext>
            </p:extLst>
          </p:nvPr>
        </p:nvGraphicFramePr>
        <p:xfrm>
          <a:off x="906011" y="1417740"/>
          <a:ext cx="10296526" cy="4530050"/>
        </p:xfrm>
        <a:graphic>
          <a:graphicData uri="http://schemas.openxmlformats.org/drawingml/2006/table">
            <a:tbl>
              <a:tblPr firstRow="1" firstCol="1" bandRow="1"/>
              <a:tblGrid>
                <a:gridCol w="2582992">
                  <a:extLst>
                    <a:ext uri="{9D8B030D-6E8A-4147-A177-3AD203B41FA5}">
                      <a16:colId xmlns:a16="http://schemas.microsoft.com/office/drawing/2014/main" val="3757694694"/>
                    </a:ext>
                  </a:extLst>
                </a:gridCol>
                <a:gridCol w="570935">
                  <a:extLst>
                    <a:ext uri="{9D8B030D-6E8A-4147-A177-3AD203B41FA5}">
                      <a16:colId xmlns:a16="http://schemas.microsoft.com/office/drawing/2014/main" val="354022962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3799567410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4199186493"/>
                    </a:ext>
                  </a:extLst>
                </a:gridCol>
                <a:gridCol w="805872">
                  <a:extLst>
                    <a:ext uri="{9D8B030D-6E8A-4147-A177-3AD203B41FA5}">
                      <a16:colId xmlns:a16="http://schemas.microsoft.com/office/drawing/2014/main" val="3917071835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166178400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807410522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360810746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992554038"/>
                    </a:ext>
                  </a:extLst>
                </a:gridCol>
                <a:gridCol w="754685">
                  <a:extLst>
                    <a:ext uri="{9D8B030D-6E8A-4147-A177-3AD203B41FA5}">
                      <a16:colId xmlns:a16="http://schemas.microsoft.com/office/drawing/2014/main" val="1585644688"/>
                    </a:ext>
                  </a:extLst>
                </a:gridCol>
              </a:tblGrid>
              <a:tr h="174962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Койко-дни закрытия на ремонт,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020417"/>
                  </a:ext>
                </a:extLst>
              </a:tr>
              <a:tr h="348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дневные стационары  (всех </a:t>
                      </a:r>
                      <a:b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пациентами койко-дней,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42588"/>
                  </a:ext>
                </a:extLst>
              </a:tr>
              <a:tr h="867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615680"/>
                  </a:ext>
                </a:extLst>
              </a:tr>
              <a:tr h="1923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55572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266276"/>
                  </a:ext>
                </a:extLst>
              </a:tr>
              <a:tr h="384742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725640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48899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беременных и рожениц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75398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патологии беременности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12963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659592"/>
                  </a:ext>
                </a:extLst>
              </a:tr>
              <a:tr h="577114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гинекологические для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вспомогательных репродуктивных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технологий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98971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216743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306114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188220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28029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C1A687-C5A9-4B2E-8FB4-E8824235A38A}"/>
              </a:ext>
            </a:extLst>
          </p:cNvPr>
          <p:cNvSpPr/>
          <p:nvPr/>
        </p:nvSpPr>
        <p:spPr>
          <a:xfrm>
            <a:off x="1754697" y="3429000"/>
            <a:ext cx="6097399" cy="87038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10 представляются сведения о числе выписанных пациентов,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сведения о переведенных в другие медицинские организации и дневные стационары (графа 12).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20422E-EA82-415B-A92B-645556555C3F}"/>
              </a:ext>
            </a:extLst>
          </p:cNvPr>
          <p:cNvSpPr/>
          <p:nvPr/>
        </p:nvSpPr>
        <p:spPr>
          <a:xfrm>
            <a:off x="4088235" y="4562479"/>
            <a:ext cx="6993622" cy="11222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перевода пациентов из любого профильного отделения в другое в этой же медицинской организации в отчете не показываются, так как это внутрибольничные переводы.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переведенные в дневной стационар или в другую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организацию, считаются выписанными и поступившими вновь.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DEB6009-D02A-489A-9AE1-FC3A82A6D681}"/>
              </a:ext>
            </a:extLst>
          </p:cNvPr>
          <p:cNvCxnSpPr>
            <a:cxnSpLocks/>
          </p:cNvCxnSpPr>
          <p:nvPr/>
        </p:nvCxnSpPr>
        <p:spPr>
          <a:xfrm flipH="1" flipV="1">
            <a:off x="4565272" y="2587829"/>
            <a:ext cx="578228" cy="71734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9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59BB-2AF2-423F-8366-D9B4A18FF804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32D1A5-57F0-40DA-BCF1-6E72801F4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87998"/>
              </p:ext>
            </p:extLst>
          </p:nvPr>
        </p:nvGraphicFramePr>
        <p:xfrm>
          <a:off x="847726" y="1402439"/>
          <a:ext cx="10296525" cy="1904393"/>
        </p:xfrm>
        <a:graphic>
          <a:graphicData uri="http://schemas.openxmlformats.org/drawingml/2006/table">
            <a:tbl>
              <a:tblPr firstRow="1" firstCol="1" bandRow="1"/>
              <a:tblGrid>
                <a:gridCol w="3304545">
                  <a:extLst>
                    <a:ext uri="{9D8B030D-6E8A-4147-A177-3AD203B41FA5}">
                      <a16:colId xmlns:a16="http://schemas.microsoft.com/office/drawing/2014/main" val="1380186951"/>
                    </a:ext>
                  </a:extLst>
                </a:gridCol>
                <a:gridCol w="477442">
                  <a:extLst>
                    <a:ext uri="{9D8B030D-6E8A-4147-A177-3AD203B41FA5}">
                      <a16:colId xmlns:a16="http://schemas.microsoft.com/office/drawing/2014/main" val="3682395635"/>
                    </a:ext>
                  </a:extLst>
                </a:gridCol>
                <a:gridCol w="854971">
                  <a:extLst>
                    <a:ext uri="{9D8B030D-6E8A-4147-A177-3AD203B41FA5}">
                      <a16:colId xmlns:a16="http://schemas.microsoft.com/office/drawing/2014/main" val="4123130188"/>
                    </a:ext>
                  </a:extLst>
                </a:gridCol>
                <a:gridCol w="950860">
                  <a:extLst>
                    <a:ext uri="{9D8B030D-6E8A-4147-A177-3AD203B41FA5}">
                      <a16:colId xmlns:a16="http://schemas.microsoft.com/office/drawing/2014/main" val="2774195309"/>
                    </a:ext>
                  </a:extLst>
                </a:gridCol>
                <a:gridCol w="950860">
                  <a:extLst>
                    <a:ext uri="{9D8B030D-6E8A-4147-A177-3AD203B41FA5}">
                      <a16:colId xmlns:a16="http://schemas.microsoft.com/office/drawing/2014/main" val="2669258372"/>
                    </a:ext>
                  </a:extLst>
                </a:gridCol>
                <a:gridCol w="856982">
                  <a:extLst>
                    <a:ext uri="{9D8B030D-6E8A-4147-A177-3AD203B41FA5}">
                      <a16:colId xmlns:a16="http://schemas.microsoft.com/office/drawing/2014/main" val="4015191753"/>
                    </a:ext>
                  </a:extLst>
                </a:gridCol>
                <a:gridCol w="856312">
                  <a:extLst>
                    <a:ext uri="{9D8B030D-6E8A-4147-A177-3AD203B41FA5}">
                      <a16:colId xmlns:a16="http://schemas.microsoft.com/office/drawing/2014/main" val="961754388"/>
                    </a:ext>
                  </a:extLst>
                </a:gridCol>
                <a:gridCol w="1046082">
                  <a:extLst>
                    <a:ext uri="{9D8B030D-6E8A-4147-A177-3AD203B41FA5}">
                      <a16:colId xmlns:a16="http://schemas.microsoft.com/office/drawing/2014/main" val="663496031"/>
                    </a:ext>
                  </a:extLst>
                </a:gridCol>
                <a:gridCol w="998471">
                  <a:extLst>
                    <a:ext uri="{9D8B030D-6E8A-4147-A177-3AD203B41FA5}">
                      <a16:colId xmlns:a16="http://schemas.microsoft.com/office/drawing/2014/main" val="1010441394"/>
                    </a:ext>
                  </a:extLst>
                </a:gridCol>
              </a:tblGrid>
              <a:tr h="367472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14354"/>
                  </a:ext>
                </a:extLst>
              </a:tr>
              <a:tr h="367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96043"/>
                  </a:ext>
                </a:extLst>
              </a:tr>
              <a:tr h="35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711766"/>
                  </a:ext>
                </a:extLst>
              </a:tr>
              <a:tr h="22048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129800"/>
                  </a:ext>
                </a:extLst>
              </a:tr>
              <a:tr h="220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61378"/>
                  </a:ext>
                </a:extLst>
              </a:tr>
              <a:tr h="22048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439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05AB69-6303-4C79-9F09-FFBD96F39C56}"/>
              </a:ext>
            </a:extLst>
          </p:cNvPr>
          <p:cNvSpPr/>
          <p:nvPr/>
        </p:nvSpPr>
        <p:spPr>
          <a:xfrm>
            <a:off x="947955" y="1701387"/>
            <a:ext cx="6367243" cy="5784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6 «гинекологические для взрослых» показываются движение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и койки для производства абортов.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49A5ECE-8822-44D9-8CE9-81A645B63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72899"/>
              </p:ext>
            </p:extLst>
          </p:nvPr>
        </p:nvGraphicFramePr>
        <p:xfrm>
          <a:off x="847726" y="4397470"/>
          <a:ext cx="10296527" cy="1640696"/>
        </p:xfrm>
        <a:graphic>
          <a:graphicData uri="http://schemas.openxmlformats.org/drawingml/2006/table">
            <a:tbl>
              <a:tblPr firstRow="1" firstCol="1" bandRow="1"/>
              <a:tblGrid>
                <a:gridCol w="2582992">
                  <a:extLst>
                    <a:ext uri="{9D8B030D-6E8A-4147-A177-3AD203B41FA5}">
                      <a16:colId xmlns:a16="http://schemas.microsoft.com/office/drawing/2014/main" val="227911064"/>
                    </a:ext>
                  </a:extLst>
                </a:gridCol>
                <a:gridCol w="570936">
                  <a:extLst>
                    <a:ext uri="{9D8B030D-6E8A-4147-A177-3AD203B41FA5}">
                      <a16:colId xmlns:a16="http://schemas.microsoft.com/office/drawing/2014/main" val="1549816064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969858518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213262666"/>
                    </a:ext>
                  </a:extLst>
                </a:gridCol>
                <a:gridCol w="805872">
                  <a:extLst>
                    <a:ext uri="{9D8B030D-6E8A-4147-A177-3AD203B41FA5}">
                      <a16:colId xmlns:a16="http://schemas.microsoft.com/office/drawing/2014/main" val="38370045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921647630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6386799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268296189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331572434"/>
                    </a:ext>
                  </a:extLst>
                </a:gridCol>
                <a:gridCol w="754685">
                  <a:extLst>
                    <a:ext uri="{9D8B030D-6E8A-4147-A177-3AD203B41FA5}">
                      <a16:colId xmlns:a16="http://schemas.microsoft.com/office/drawing/2014/main" val="2197817335"/>
                    </a:ext>
                  </a:extLst>
                </a:gridCol>
              </a:tblGrid>
              <a:tr h="140398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Койко-дни закрытия на ремонт,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936866"/>
                  </a:ext>
                </a:extLst>
              </a:tr>
              <a:tr h="279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дневные стационары  (всех </a:t>
                      </a:r>
                      <a:b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пациентами койко-дней,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12537"/>
                  </a:ext>
                </a:extLst>
              </a:tr>
              <a:tr h="696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808438"/>
                  </a:ext>
                </a:extLst>
              </a:tr>
              <a:tr h="1543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99555"/>
                  </a:ext>
                </a:extLst>
              </a:tr>
              <a:tr h="185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77288"/>
                  </a:ext>
                </a:extLst>
              </a:tr>
              <a:tr h="18524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геронтологические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390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A65414-C111-4A74-9471-6174E675995D}"/>
              </a:ext>
            </a:extLst>
          </p:cNvPr>
          <p:cNvSpPr/>
          <p:nvPr/>
        </p:nvSpPr>
        <p:spPr>
          <a:xfrm>
            <a:off x="947956" y="3738020"/>
            <a:ext cx="8321880" cy="5784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12 «геронтологические» обязательно заполняются сведения по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графам 9, 11, 14, 16 «старше трудоспособного возраста» и не заполняется графа 8 «дети 0-17 лет».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7A3DBF0-D5FC-434C-8F05-932A4AEDE216}"/>
              </a:ext>
            </a:extLst>
          </p:cNvPr>
          <p:cNvCxnSpPr>
            <a:cxnSpLocks/>
          </p:cNvCxnSpPr>
          <p:nvPr/>
        </p:nvCxnSpPr>
        <p:spPr>
          <a:xfrm flipH="1">
            <a:off x="2905125" y="2354635"/>
            <a:ext cx="257175" cy="8752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2152644-C4A0-4348-8A77-95EF4BEFEEAB}"/>
              </a:ext>
            </a:extLst>
          </p:cNvPr>
          <p:cNvCxnSpPr>
            <a:cxnSpLocks/>
          </p:cNvCxnSpPr>
          <p:nvPr/>
        </p:nvCxnSpPr>
        <p:spPr>
          <a:xfrm flipH="1">
            <a:off x="2447927" y="4397470"/>
            <a:ext cx="457198" cy="155565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3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925ACBB-9197-47D2-81F7-0115DEF37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48968"/>
              </p:ext>
            </p:extLst>
          </p:nvPr>
        </p:nvGraphicFramePr>
        <p:xfrm>
          <a:off x="1019173" y="1285875"/>
          <a:ext cx="10153649" cy="4667249"/>
        </p:xfrm>
        <a:graphic>
          <a:graphicData uri="http://schemas.openxmlformats.org/drawingml/2006/table">
            <a:tbl>
              <a:tblPr firstRow="1" firstCol="1" bandRow="1"/>
              <a:tblGrid>
                <a:gridCol w="3258691">
                  <a:extLst>
                    <a:ext uri="{9D8B030D-6E8A-4147-A177-3AD203B41FA5}">
                      <a16:colId xmlns:a16="http://schemas.microsoft.com/office/drawing/2014/main" val="1907378122"/>
                    </a:ext>
                  </a:extLst>
                </a:gridCol>
                <a:gridCol w="470817">
                  <a:extLst>
                    <a:ext uri="{9D8B030D-6E8A-4147-A177-3AD203B41FA5}">
                      <a16:colId xmlns:a16="http://schemas.microsoft.com/office/drawing/2014/main" val="1938223663"/>
                    </a:ext>
                  </a:extLst>
                </a:gridCol>
                <a:gridCol w="843106">
                  <a:extLst>
                    <a:ext uri="{9D8B030D-6E8A-4147-A177-3AD203B41FA5}">
                      <a16:colId xmlns:a16="http://schemas.microsoft.com/office/drawing/2014/main" val="2984414523"/>
                    </a:ext>
                  </a:extLst>
                </a:gridCol>
                <a:gridCol w="937667">
                  <a:extLst>
                    <a:ext uri="{9D8B030D-6E8A-4147-A177-3AD203B41FA5}">
                      <a16:colId xmlns:a16="http://schemas.microsoft.com/office/drawing/2014/main" val="3050352535"/>
                    </a:ext>
                  </a:extLst>
                </a:gridCol>
                <a:gridCol w="937667">
                  <a:extLst>
                    <a:ext uri="{9D8B030D-6E8A-4147-A177-3AD203B41FA5}">
                      <a16:colId xmlns:a16="http://schemas.microsoft.com/office/drawing/2014/main" val="952779556"/>
                    </a:ext>
                  </a:extLst>
                </a:gridCol>
                <a:gridCol w="845090">
                  <a:extLst>
                    <a:ext uri="{9D8B030D-6E8A-4147-A177-3AD203B41FA5}">
                      <a16:colId xmlns:a16="http://schemas.microsoft.com/office/drawing/2014/main" val="838841421"/>
                    </a:ext>
                  </a:extLst>
                </a:gridCol>
                <a:gridCol w="844429">
                  <a:extLst>
                    <a:ext uri="{9D8B030D-6E8A-4147-A177-3AD203B41FA5}">
                      <a16:colId xmlns:a16="http://schemas.microsoft.com/office/drawing/2014/main" val="2535485496"/>
                    </a:ext>
                  </a:extLst>
                </a:gridCol>
                <a:gridCol w="1031566">
                  <a:extLst>
                    <a:ext uri="{9D8B030D-6E8A-4147-A177-3AD203B41FA5}">
                      <a16:colId xmlns:a16="http://schemas.microsoft.com/office/drawing/2014/main" val="1263512891"/>
                    </a:ext>
                  </a:extLst>
                </a:gridCol>
                <a:gridCol w="984616">
                  <a:extLst>
                    <a:ext uri="{9D8B030D-6E8A-4147-A177-3AD203B41FA5}">
                      <a16:colId xmlns:a16="http://schemas.microsoft.com/office/drawing/2014/main" val="4262873525"/>
                    </a:ext>
                  </a:extLst>
                </a:gridCol>
              </a:tblGrid>
              <a:tr h="536466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957294"/>
                  </a:ext>
                </a:extLst>
              </a:tr>
              <a:tr h="53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91790"/>
                  </a:ext>
                </a:extLst>
              </a:tr>
              <a:tr h="1072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637796"/>
                  </a:ext>
                </a:extLst>
              </a:tr>
              <a:tr h="32187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497844"/>
                  </a:ext>
                </a:extLst>
              </a:tr>
              <a:tr h="321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603866"/>
                  </a:ext>
                </a:extLst>
              </a:tr>
              <a:tr h="32187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инфекционные для взрослых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615450"/>
                  </a:ext>
                </a:extLst>
              </a:tr>
              <a:tr h="32187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 лепрозные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44915"/>
                  </a:ext>
                </a:extLst>
              </a:tr>
              <a:tr h="32187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для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66184"/>
                  </a:ext>
                </a:extLst>
              </a:tr>
              <a:tr h="32187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инфекционные для детей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007107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 лепрозные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18.1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53427"/>
                  </a:ext>
                </a:extLst>
              </a:tr>
              <a:tr h="295056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для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15008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87E64B-B0C0-458C-8D83-86EB07C6FC41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435543-FC02-47D7-B8A5-CEEAA600F4DC}"/>
              </a:ext>
            </a:extLst>
          </p:cNvPr>
          <p:cNvSpPr/>
          <p:nvPr/>
        </p:nvSpPr>
        <p:spPr>
          <a:xfrm>
            <a:off x="5105399" y="3533775"/>
            <a:ext cx="5976457" cy="23336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строки 17 «инфекционные для взрослых» показываются в строке 17.2 койки для пациентов с COVID-19.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строки 18 «инфекционные для детей» в строке 18.2 указываются койки для пациентов с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койки, (кроме реанимационных), выделенные для лечения пациентов с COVID-19 следует показывать по профилю инфекционные для взрослых, для детей по строкам 17, 17.2, 18, 18.2 и движение пациентов на них.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1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9755775-1378-4C17-9B28-6FF47756C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10101"/>
              </p:ext>
            </p:extLst>
          </p:nvPr>
        </p:nvGraphicFramePr>
        <p:xfrm>
          <a:off x="1019174" y="1552574"/>
          <a:ext cx="10201275" cy="4485594"/>
        </p:xfrm>
        <a:graphic>
          <a:graphicData uri="http://schemas.openxmlformats.org/drawingml/2006/table">
            <a:tbl>
              <a:tblPr firstRow="1" firstCol="1" bandRow="1"/>
              <a:tblGrid>
                <a:gridCol w="3273975">
                  <a:extLst>
                    <a:ext uri="{9D8B030D-6E8A-4147-A177-3AD203B41FA5}">
                      <a16:colId xmlns:a16="http://schemas.microsoft.com/office/drawing/2014/main" val="2050481996"/>
                    </a:ext>
                  </a:extLst>
                </a:gridCol>
                <a:gridCol w="473026">
                  <a:extLst>
                    <a:ext uri="{9D8B030D-6E8A-4147-A177-3AD203B41FA5}">
                      <a16:colId xmlns:a16="http://schemas.microsoft.com/office/drawing/2014/main" val="1360121079"/>
                    </a:ext>
                  </a:extLst>
                </a:gridCol>
                <a:gridCol w="847061">
                  <a:extLst>
                    <a:ext uri="{9D8B030D-6E8A-4147-A177-3AD203B41FA5}">
                      <a16:colId xmlns:a16="http://schemas.microsoft.com/office/drawing/2014/main" val="1180880018"/>
                    </a:ext>
                  </a:extLst>
                </a:gridCol>
                <a:gridCol w="942065">
                  <a:extLst>
                    <a:ext uri="{9D8B030D-6E8A-4147-A177-3AD203B41FA5}">
                      <a16:colId xmlns:a16="http://schemas.microsoft.com/office/drawing/2014/main" val="656336104"/>
                    </a:ext>
                  </a:extLst>
                </a:gridCol>
                <a:gridCol w="942065">
                  <a:extLst>
                    <a:ext uri="{9D8B030D-6E8A-4147-A177-3AD203B41FA5}">
                      <a16:colId xmlns:a16="http://schemas.microsoft.com/office/drawing/2014/main" val="1199524824"/>
                    </a:ext>
                  </a:extLst>
                </a:gridCol>
                <a:gridCol w="849054">
                  <a:extLst>
                    <a:ext uri="{9D8B030D-6E8A-4147-A177-3AD203B41FA5}">
                      <a16:colId xmlns:a16="http://schemas.microsoft.com/office/drawing/2014/main" val="4132462885"/>
                    </a:ext>
                  </a:extLst>
                </a:gridCol>
                <a:gridCol w="848390">
                  <a:extLst>
                    <a:ext uri="{9D8B030D-6E8A-4147-A177-3AD203B41FA5}">
                      <a16:colId xmlns:a16="http://schemas.microsoft.com/office/drawing/2014/main" val="2949121641"/>
                    </a:ext>
                  </a:extLst>
                </a:gridCol>
                <a:gridCol w="1036405">
                  <a:extLst>
                    <a:ext uri="{9D8B030D-6E8A-4147-A177-3AD203B41FA5}">
                      <a16:colId xmlns:a16="http://schemas.microsoft.com/office/drawing/2014/main" val="236483276"/>
                    </a:ext>
                  </a:extLst>
                </a:gridCol>
                <a:gridCol w="989234">
                  <a:extLst>
                    <a:ext uri="{9D8B030D-6E8A-4147-A177-3AD203B41FA5}">
                      <a16:colId xmlns:a16="http://schemas.microsoft.com/office/drawing/2014/main" val="921814197"/>
                    </a:ext>
                  </a:extLst>
                </a:gridCol>
              </a:tblGrid>
              <a:tr h="541176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3356"/>
                  </a:ext>
                </a:extLst>
              </a:tr>
              <a:tr h="54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06269"/>
                  </a:ext>
                </a:extLst>
              </a:tr>
              <a:tr h="677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810756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84672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78928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реанимационные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00918"/>
                  </a:ext>
                </a:extLst>
              </a:tr>
              <a:tr h="64941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реанимационные для новорожденных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774178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интенсивной терапии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80130"/>
                  </a:ext>
                </a:extLst>
              </a:tr>
              <a:tr h="45304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интенсивной терапии для новорожденных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45.3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785181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для </a:t>
                      </a:r>
                      <a:r>
                        <a:rPr lang="en-US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45.4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69061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229F29-3AB5-4575-A883-A7464E1A0409}"/>
              </a:ext>
            </a:extLst>
          </p:cNvPr>
          <p:cNvSpPr/>
          <p:nvPr/>
        </p:nvSpPr>
        <p:spPr>
          <a:xfrm>
            <a:off x="5048249" y="3819525"/>
            <a:ext cx="5976457" cy="202882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45 «реанимационные койки» следует включить число коек по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профилю реанимация и движение пациентов на этих койках.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строки 45 реанимационные койки в строке 45.4 указать койки для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интенсивной терапии включают в состав реанимационных коек и показываются в строке 45.2.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7CBF778-CDA2-45C7-8043-61283AB9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09901"/>
              </p:ext>
            </p:extLst>
          </p:nvPr>
        </p:nvGraphicFramePr>
        <p:xfrm>
          <a:off x="1019173" y="1362076"/>
          <a:ext cx="10096500" cy="4772028"/>
        </p:xfrm>
        <a:graphic>
          <a:graphicData uri="http://schemas.openxmlformats.org/drawingml/2006/table">
            <a:tbl>
              <a:tblPr firstRow="1" firstCol="1" bandRow="1"/>
              <a:tblGrid>
                <a:gridCol w="3240349">
                  <a:extLst>
                    <a:ext uri="{9D8B030D-6E8A-4147-A177-3AD203B41FA5}">
                      <a16:colId xmlns:a16="http://schemas.microsoft.com/office/drawing/2014/main" val="3202514881"/>
                    </a:ext>
                  </a:extLst>
                </a:gridCol>
                <a:gridCol w="468167">
                  <a:extLst>
                    <a:ext uri="{9D8B030D-6E8A-4147-A177-3AD203B41FA5}">
                      <a16:colId xmlns:a16="http://schemas.microsoft.com/office/drawing/2014/main" val="386146764"/>
                    </a:ext>
                  </a:extLst>
                </a:gridCol>
                <a:gridCol w="838361">
                  <a:extLst>
                    <a:ext uri="{9D8B030D-6E8A-4147-A177-3AD203B41FA5}">
                      <a16:colId xmlns:a16="http://schemas.microsoft.com/office/drawing/2014/main" val="1580273600"/>
                    </a:ext>
                  </a:extLst>
                </a:gridCol>
                <a:gridCol w="932389">
                  <a:extLst>
                    <a:ext uri="{9D8B030D-6E8A-4147-A177-3AD203B41FA5}">
                      <a16:colId xmlns:a16="http://schemas.microsoft.com/office/drawing/2014/main" val="769274516"/>
                    </a:ext>
                  </a:extLst>
                </a:gridCol>
                <a:gridCol w="932389">
                  <a:extLst>
                    <a:ext uri="{9D8B030D-6E8A-4147-A177-3AD203B41FA5}">
                      <a16:colId xmlns:a16="http://schemas.microsoft.com/office/drawing/2014/main" val="1510996423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78242021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2559154202"/>
                    </a:ext>
                  </a:extLst>
                </a:gridCol>
                <a:gridCol w="1025760">
                  <a:extLst>
                    <a:ext uri="{9D8B030D-6E8A-4147-A177-3AD203B41FA5}">
                      <a16:colId xmlns:a16="http://schemas.microsoft.com/office/drawing/2014/main" val="4190322520"/>
                    </a:ext>
                  </a:extLst>
                </a:gridCol>
                <a:gridCol w="979074">
                  <a:extLst>
                    <a:ext uri="{9D8B030D-6E8A-4147-A177-3AD203B41FA5}">
                      <a16:colId xmlns:a16="http://schemas.microsoft.com/office/drawing/2014/main" val="526983482"/>
                    </a:ext>
                  </a:extLst>
                </a:gridCol>
              </a:tblGrid>
              <a:tr h="386399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73680"/>
                  </a:ext>
                </a:extLst>
              </a:tr>
              <a:tr h="386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1911"/>
                  </a:ext>
                </a:extLst>
              </a:tr>
              <a:tr h="772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54056"/>
                  </a:ext>
                </a:extLst>
              </a:tr>
              <a:tr h="23183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290218"/>
                  </a:ext>
                </a:extLst>
              </a:tr>
              <a:tr h="231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27172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кардиологические для взрослых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19833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кардиологические интенсивной терапии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774961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кардиологические для больных с острым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инфарктом миокарда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843356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кардиологические для детей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3903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наркологические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36661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для детей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89543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неврологические для взрослых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054230"/>
                  </a:ext>
                </a:extLst>
              </a:tr>
              <a:tr h="637559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 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неврологические для больных с острыми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нарушениями мозгового кровообращения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221879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неврологические интенсивной терапии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876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E37701-F289-4150-B1BA-B2BE5FE60E52}"/>
              </a:ext>
            </a:extLst>
          </p:cNvPr>
          <p:cNvSpPr/>
          <p:nvPr/>
        </p:nvSpPr>
        <p:spPr>
          <a:xfrm>
            <a:off x="4962524" y="3429000"/>
            <a:ext cx="5976457" cy="23336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19 «кардиологические для взрослых» может быть больше суммы строк 19.1 «кардиологические интенсивной терапии» + 19.2 «кардиологические для больных с острым инфарктом миокарда» за счет кардиологических коек для взрослых.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22 «неврологические для взрослых» может быть больше суммы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 22.1 «неврологические для больных с острыми нарушениями мозгового кровообращения» + 22.2 «неврологические интенсивной терапии» за счет неврологических коек для взрослых.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5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D723F3-AE7C-4F1D-B158-3E7C747DB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65154"/>
              </p:ext>
            </p:extLst>
          </p:nvPr>
        </p:nvGraphicFramePr>
        <p:xfrm>
          <a:off x="1019173" y="1514474"/>
          <a:ext cx="10296525" cy="4523692"/>
        </p:xfrm>
        <a:graphic>
          <a:graphicData uri="http://schemas.openxmlformats.org/drawingml/2006/table">
            <a:tbl>
              <a:tblPr firstRow="1" firstCol="1" bandRow="1"/>
              <a:tblGrid>
                <a:gridCol w="3304544">
                  <a:extLst>
                    <a:ext uri="{9D8B030D-6E8A-4147-A177-3AD203B41FA5}">
                      <a16:colId xmlns:a16="http://schemas.microsoft.com/office/drawing/2014/main" val="3542925246"/>
                    </a:ext>
                  </a:extLst>
                </a:gridCol>
                <a:gridCol w="477442">
                  <a:extLst>
                    <a:ext uri="{9D8B030D-6E8A-4147-A177-3AD203B41FA5}">
                      <a16:colId xmlns:a16="http://schemas.microsoft.com/office/drawing/2014/main" val="1533618140"/>
                    </a:ext>
                  </a:extLst>
                </a:gridCol>
                <a:gridCol w="854970">
                  <a:extLst>
                    <a:ext uri="{9D8B030D-6E8A-4147-A177-3AD203B41FA5}">
                      <a16:colId xmlns:a16="http://schemas.microsoft.com/office/drawing/2014/main" val="2965193015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2727890936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3410328810"/>
                    </a:ext>
                  </a:extLst>
                </a:gridCol>
                <a:gridCol w="856982">
                  <a:extLst>
                    <a:ext uri="{9D8B030D-6E8A-4147-A177-3AD203B41FA5}">
                      <a16:colId xmlns:a16="http://schemas.microsoft.com/office/drawing/2014/main" val="3919051411"/>
                    </a:ext>
                  </a:extLst>
                </a:gridCol>
                <a:gridCol w="856312">
                  <a:extLst>
                    <a:ext uri="{9D8B030D-6E8A-4147-A177-3AD203B41FA5}">
                      <a16:colId xmlns:a16="http://schemas.microsoft.com/office/drawing/2014/main" val="697224106"/>
                    </a:ext>
                  </a:extLst>
                </a:gridCol>
                <a:gridCol w="1046082">
                  <a:extLst>
                    <a:ext uri="{9D8B030D-6E8A-4147-A177-3AD203B41FA5}">
                      <a16:colId xmlns:a16="http://schemas.microsoft.com/office/drawing/2014/main" val="3481494240"/>
                    </a:ext>
                  </a:extLst>
                </a:gridCol>
                <a:gridCol w="998471">
                  <a:extLst>
                    <a:ext uri="{9D8B030D-6E8A-4147-A177-3AD203B41FA5}">
                      <a16:colId xmlns:a16="http://schemas.microsoft.com/office/drawing/2014/main" val="1452047663"/>
                    </a:ext>
                  </a:extLst>
                </a:gridCol>
              </a:tblGrid>
              <a:tr h="671557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75386"/>
                  </a:ext>
                </a:extLst>
              </a:tr>
              <a:tr h="671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38660"/>
                  </a:ext>
                </a:extLst>
              </a:tr>
              <a:tr h="585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62950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204921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077502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того, «движение» больных новорожденных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7997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(стр. 01) – платных коек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11310"/>
                  </a:ext>
                </a:extLst>
              </a:tr>
              <a:tr h="80587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 – дополнительно развернутые койки для лечения пациентов с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- 19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8641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7589F6-D29E-4913-B740-ADE9A53C2AB8}"/>
              </a:ext>
            </a:extLst>
          </p:cNvPr>
          <p:cNvSpPr/>
          <p:nvPr/>
        </p:nvSpPr>
        <p:spPr>
          <a:xfrm>
            <a:off x="4962524" y="4067172"/>
            <a:ext cx="5976457" cy="141922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78 «движение больных новорожденных» включаются сведения о новорожденных, родившихся больными или заболевших в акушерском стационаре, которые не переводились в другие отделения.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перевода новорожденного (больного) на койки патологии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в педиатрические стационары в акушерском стационаре он показывается как выписанный (переводом).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36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3448</TotalTime>
  <Words>3135</Words>
  <Application>Microsoft Office PowerPoint</Application>
  <PresentationFormat>Широкоэкранный</PresentationFormat>
  <Paragraphs>1096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Натуральные материалы</vt:lpstr>
      <vt:lpstr>Форма № 30 «Сведения о деятельности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деятельности медицинской организации»</dc:title>
  <dc:creator>Пользователь</dc:creator>
  <cp:lastModifiedBy>Пользователь</cp:lastModifiedBy>
  <cp:revision>73</cp:revision>
  <dcterms:created xsi:type="dcterms:W3CDTF">2023-10-13T09:05:10Z</dcterms:created>
  <dcterms:modified xsi:type="dcterms:W3CDTF">2023-12-25T08:53:51Z</dcterms:modified>
</cp:coreProperties>
</file>