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FFF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014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7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7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93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0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3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8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2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9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5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262C5D-39B9-4571-81C5-A17F62B63EA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8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A1C5-C859-4479-86B7-95210D836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Форма № 30 «Сведения о медицинской организации»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083E7-87DD-4C7F-A89F-0A5E6EEA3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Раздел </a:t>
            </a:r>
            <a:r>
              <a:rPr lang="en-US" dirty="0"/>
              <a:t>I</a:t>
            </a:r>
            <a:r>
              <a:rPr lang="ru-RU" dirty="0"/>
              <a:t> «Кабинеты, отделения, подразделения»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11016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7EA4057-E057-4365-BAD1-1984EA9AD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27255"/>
              </p:ext>
            </p:extLst>
          </p:nvPr>
        </p:nvGraphicFramePr>
        <p:xfrm>
          <a:off x="962849" y="715527"/>
          <a:ext cx="9087162" cy="5126082"/>
        </p:xfrm>
        <a:graphic>
          <a:graphicData uri="http://schemas.openxmlformats.org/drawingml/2006/table">
            <a:tbl>
              <a:tblPr firstRow="1" firstCol="1" bandRow="1"/>
              <a:tblGrid>
                <a:gridCol w="4559401">
                  <a:extLst>
                    <a:ext uri="{9D8B030D-6E8A-4147-A177-3AD203B41FA5}">
                      <a16:colId xmlns:a16="http://schemas.microsoft.com/office/drawing/2014/main" val="813579535"/>
                    </a:ext>
                  </a:extLst>
                </a:gridCol>
                <a:gridCol w="601460">
                  <a:extLst>
                    <a:ext uri="{9D8B030D-6E8A-4147-A177-3AD203B41FA5}">
                      <a16:colId xmlns:a16="http://schemas.microsoft.com/office/drawing/2014/main" val="779603991"/>
                    </a:ext>
                  </a:extLst>
                </a:gridCol>
                <a:gridCol w="1636107">
                  <a:extLst>
                    <a:ext uri="{9D8B030D-6E8A-4147-A177-3AD203B41FA5}">
                      <a16:colId xmlns:a16="http://schemas.microsoft.com/office/drawing/2014/main" val="423004120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18210892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4269620896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209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373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4733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437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взрослых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584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6267"/>
                  </a:ext>
                </a:extLst>
              </a:tr>
              <a:tr h="61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Домовые хозяйства, на которые возложены функции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оказанию первой помощи (ДХПП)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86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Женские консультации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010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них: имеющие в своем составе дневные стационары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726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врачебные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2938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фельдшерские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63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Информационно-аналитические отделы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966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Клинико-диагностические центры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0145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 организации»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507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Консультативно-диагностические центры для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097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 организации»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7370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с современной инфраструктурой оказания медицинской помощи детям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28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Консультативно-оздоровительные отделы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435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Лаборатории, всего, из них: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70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зуботехнические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35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клинико-диагностические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02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централизованные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665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микробиологические (бактериологические)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централизованные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594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патологоанатомические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415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8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2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FF371D5-044E-467A-9E4F-D5258DCC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72070"/>
              </p:ext>
            </p:extLst>
          </p:nvPr>
        </p:nvGraphicFramePr>
        <p:xfrm>
          <a:off x="962849" y="715527"/>
          <a:ext cx="9087162" cy="5208505"/>
        </p:xfrm>
        <a:graphic>
          <a:graphicData uri="http://schemas.openxmlformats.org/drawingml/2006/table">
            <a:tbl>
              <a:tblPr firstRow="1" firstCol="1" bandRow="1"/>
              <a:tblGrid>
                <a:gridCol w="4716498">
                  <a:extLst>
                    <a:ext uri="{9D8B030D-6E8A-4147-A177-3AD203B41FA5}">
                      <a16:colId xmlns:a16="http://schemas.microsoft.com/office/drawing/2014/main" val="813579535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77960399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423004120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18210892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4269620896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209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373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радиоизотопной диагностики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4733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спектральные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437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судебно-медицинские молекулярно-генетические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584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химико-токсикологические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6267"/>
                  </a:ext>
                </a:extLst>
              </a:tr>
              <a:tr h="6118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цитологические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86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010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Лечебно-трудовые мастерские, всего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726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психическими  расстройствами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2938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наркологическими  заболеваниями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63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туберкулезом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966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Межмуниципальные центры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0145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Молочные кухни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507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анализа и прогнозирования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097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обработки медико-статистической информации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7370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программного обеспечения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28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сетевых технологий и защиты информации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435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медико-криминалистические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70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мониторинга здоровья населения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35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скорой медицинской помощи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02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скорой медицинской помощи (стационарные)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665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7137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в составе: патологоанатомических бюро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27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бюро судебно-медицинской экспертизы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594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Переливания крови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415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Перинатальные центры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8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1422FCB-42FE-4B40-A699-87FCEC06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66956"/>
              </p:ext>
            </p:extLst>
          </p:nvPr>
        </p:nvGraphicFramePr>
        <p:xfrm>
          <a:off x="952216" y="704893"/>
          <a:ext cx="9087162" cy="5551347"/>
        </p:xfrm>
        <a:graphic>
          <a:graphicData uri="http://schemas.openxmlformats.org/drawingml/2006/table">
            <a:tbl>
              <a:tblPr firstRow="1" firstCol="1" bandRow="1"/>
              <a:tblGrid>
                <a:gridCol w="4716498">
                  <a:extLst>
                    <a:ext uri="{9D8B030D-6E8A-4147-A177-3AD203B41FA5}">
                      <a16:colId xmlns:a16="http://schemas.microsoft.com/office/drawing/2014/main" val="813579535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77960399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423004120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18210892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4269620896"/>
                    </a:ext>
                  </a:extLst>
                </a:gridCol>
              </a:tblGrid>
              <a:tr h="80216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2094"/>
                  </a:ext>
                </a:extLst>
              </a:tr>
              <a:tr h="12534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3731"/>
                  </a:ext>
                </a:extLst>
              </a:tr>
              <a:tr h="156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Поликлиники (поликлинические отделения)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4733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организации»             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43732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Пункты сбора грудного молока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5846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Санаторно-курортные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6267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для детей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867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Участковые больницы в составе медицинской организации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01049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 (включая передвижные)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7268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 (включая передвижные)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29384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 наркологические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635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онкологической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9660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хирургии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01457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(отделения)  вспомогательных репродуктивных технологий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5072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врача общей практики (семейного врача)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0977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гериатрические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73704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здоровья для взрослых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28578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здоровья для детей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4352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медицины катастроф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7020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медицинской реабилитации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355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для детей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0229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паллиативной медицинской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6656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охраны здоровья семьи и репродукции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26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профилактики и борьбы со СПИДом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71373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профилактики остеопороза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276"/>
                  </a:ext>
                </a:extLst>
              </a:tr>
              <a:tr h="18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профпатологии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5948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респираторные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4150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травматологии и ортопедии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50841"/>
                  </a:ext>
                </a:extLst>
              </a:tr>
              <a:tr h="1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Челюстно-лицевой хирургии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7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3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B7C1FE-DA26-49A7-A5EA-49E0DFF1C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21509"/>
              </p:ext>
            </p:extLst>
          </p:nvPr>
        </p:nvGraphicFramePr>
        <p:xfrm>
          <a:off x="1100586" y="4936210"/>
          <a:ext cx="8978251" cy="961332"/>
        </p:xfrm>
        <a:graphic>
          <a:graphicData uri="http://schemas.openxmlformats.org/drawingml/2006/table">
            <a:tbl>
              <a:tblPr firstRow="1" firstCol="1" bandRow="1"/>
              <a:tblGrid>
                <a:gridCol w="4380613">
                  <a:extLst>
                    <a:ext uri="{9D8B030D-6E8A-4147-A177-3AD203B41FA5}">
                      <a16:colId xmlns:a16="http://schemas.microsoft.com/office/drawing/2014/main" val="1358897294"/>
                    </a:ext>
                  </a:extLst>
                </a:gridCol>
                <a:gridCol w="700755">
                  <a:extLst>
                    <a:ext uri="{9D8B030D-6E8A-4147-A177-3AD203B41FA5}">
                      <a16:colId xmlns:a16="http://schemas.microsoft.com/office/drawing/2014/main" val="1907725410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val="1269748930"/>
                    </a:ext>
                  </a:extLst>
                </a:gridCol>
                <a:gridCol w="1145137">
                  <a:extLst>
                    <a:ext uri="{9D8B030D-6E8A-4147-A177-3AD203B41FA5}">
                      <a16:colId xmlns:a16="http://schemas.microsoft.com/office/drawing/2014/main" val="2076105790"/>
                    </a:ext>
                  </a:extLst>
                </a:gridCol>
                <a:gridCol w="1922804">
                  <a:extLst>
                    <a:ext uri="{9D8B030D-6E8A-4147-A177-3AD203B41FA5}">
                      <a16:colId xmlns:a16="http://schemas.microsoft.com/office/drawing/2014/main" val="2023003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врачам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получивших химиотерапию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7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6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онкологической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66845"/>
                  </a:ext>
                </a:extLst>
              </a:tr>
              <a:tr h="168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самостоятельные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025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(кабинеты) амбулаторной онкологической помощи</a:t>
                      </a:r>
                      <a:endParaRPr lang="ru-RU" sz="1200" dirty="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558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720D5EF-96B4-41E4-9902-5BAAA17D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780" y="4544293"/>
            <a:ext cx="90676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2.1. Центры (отделения, кабинеты) амбулаторной онкологической помощи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(1002)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642; человек –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F445525-625F-4E0C-BFF8-93B8CE74E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25906"/>
              </p:ext>
            </p:extLst>
          </p:nvPr>
        </p:nvGraphicFramePr>
        <p:xfrm>
          <a:off x="1002081" y="1576011"/>
          <a:ext cx="9030682" cy="1727354"/>
        </p:xfrm>
        <a:graphic>
          <a:graphicData uri="http://schemas.openxmlformats.org/drawingml/2006/table">
            <a:tbl>
              <a:tblPr firstRow="1" firstCol="1" bandRow="1"/>
              <a:tblGrid>
                <a:gridCol w="5171154">
                  <a:extLst>
                    <a:ext uri="{9D8B030D-6E8A-4147-A177-3AD203B41FA5}">
                      <a16:colId xmlns:a16="http://schemas.microsoft.com/office/drawing/2014/main" val="1988440133"/>
                    </a:ext>
                  </a:extLst>
                </a:gridCol>
                <a:gridCol w="581715">
                  <a:extLst>
                    <a:ext uri="{9D8B030D-6E8A-4147-A177-3AD203B41FA5}">
                      <a16:colId xmlns:a16="http://schemas.microsoft.com/office/drawing/2014/main" val="1234130155"/>
                    </a:ext>
                  </a:extLst>
                </a:gridCol>
                <a:gridCol w="1226822">
                  <a:extLst>
                    <a:ext uri="{9D8B030D-6E8A-4147-A177-3AD203B41FA5}">
                      <a16:colId xmlns:a16="http://schemas.microsoft.com/office/drawing/2014/main" val="1420566275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379243882"/>
                    </a:ext>
                  </a:extLst>
                </a:gridCol>
                <a:gridCol w="1016950">
                  <a:extLst>
                    <a:ext uri="{9D8B030D-6E8A-4147-A177-3AD203B41FA5}">
                      <a16:colId xmlns:a16="http://schemas.microsoft.com/office/drawing/2014/main" val="726283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70708"/>
                  </a:ext>
                </a:extLst>
              </a:tr>
              <a:tr h="13375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081271"/>
                  </a:ext>
                </a:extLst>
              </a:tr>
              <a:tr h="216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(кабинеты) амбулаторной онкологической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8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(кабинеты) кризисных состояний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88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онкологической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862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хирургии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270511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EE510E30-76EF-47AE-B0D8-ADD6F31C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81" y="960458"/>
            <a:ext cx="903068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EEF4DE-7745-4B4B-BD51-FCE9B0D53707}"/>
              </a:ext>
            </a:extLst>
          </p:cNvPr>
          <p:cNvSpPr/>
          <p:nvPr/>
        </p:nvSpPr>
        <p:spPr>
          <a:xfrm>
            <a:off x="2821588" y="3461718"/>
            <a:ext cx="8353987" cy="91439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Таблица 1001 строка 123 «Центры онкологической помощи» </a:t>
            </a:r>
            <a:r>
              <a:rPr lang="ru-RU" sz="1200" b="1" u="sng" dirty="0">
                <a:solidFill>
                  <a:schemeClr val="tx1"/>
                </a:solidFill>
              </a:rPr>
              <a:t>должна соответствовать </a:t>
            </a:r>
            <a:r>
              <a:rPr lang="ru-RU" sz="1200" b="1" dirty="0">
                <a:solidFill>
                  <a:schemeClr val="tx1"/>
                </a:solidFill>
              </a:rPr>
              <a:t>таблице 1002 графе 3 по строке 1.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В строку 3 таблицы 1002  </a:t>
            </a:r>
            <a:r>
              <a:rPr lang="ru-RU" sz="1200" b="1" u="sng" dirty="0">
                <a:solidFill>
                  <a:schemeClr val="tx1"/>
                </a:solidFill>
              </a:rPr>
              <a:t>не включаются </a:t>
            </a:r>
            <a:r>
              <a:rPr lang="ru-RU" sz="1200" b="1" dirty="0">
                <a:solidFill>
                  <a:schemeClr val="tx1"/>
                </a:solidFill>
              </a:rPr>
              <a:t>отделения (кабинеты), организованные в специализированных онкологических диспансерах – данная строка должна соответствовать таблице 1001 строке 60 (разницу необходимо пояснить!)</a:t>
            </a:r>
          </a:p>
        </p:txBody>
      </p:sp>
    </p:spTree>
    <p:extLst>
      <p:ext uri="{BB962C8B-B14F-4D97-AF65-F5344CB8AC3E}">
        <p14:creationId xmlns:p14="http://schemas.microsoft.com/office/powerpoint/2010/main" val="397034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A70CC8D-E7AF-4062-854B-321EB9E9A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78972"/>
              </p:ext>
            </p:extLst>
          </p:nvPr>
        </p:nvGraphicFramePr>
        <p:xfrm>
          <a:off x="929346" y="1457893"/>
          <a:ext cx="8633399" cy="1376680"/>
        </p:xfrm>
        <a:graphic>
          <a:graphicData uri="http://schemas.openxmlformats.org/drawingml/2006/table">
            <a:tbl>
              <a:tblPr firstRow="1" firstCol="1" bandRow="1"/>
              <a:tblGrid>
                <a:gridCol w="5077171">
                  <a:extLst>
                    <a:ext uri="{9D8B030D-6E8A-4147-A177-3AD203B41FA5}">
                      <a16:colId xmlns:a16="http://schemas.microsoft.com/office/drawing/2014/main" val="550565922"/>
                    </a:ext>
                  </a:extLst>
                </a:gridCol>
                <a:gridCol w="536896">
                  <a:extLst>
                    <a:ext uri="{9D8B030D-6E8A-4147-A177-3AD203B41FA5}">
                      <a16:colId xmlns:a16="http://schemas.microsoft.com/office/drawing/2014/main" val="427838862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3618447794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3198150001"/>
                    </a:ext>
                  </a:extLst>
                </a:gridCol>
                <a:gridCol w="771083">
                  <a:extLst>
                    <a:ext uri="{9D8B030D-6E8A-4147-A177-3AD203B41FA5}">
                      <a16:colId xmlns:a16="http://schemas.microsoft.com/office/drawing/2014/main" val="72636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96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82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хирургии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75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(отделения)  вспомогательных репродуктивных технологий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016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врача общей практики (семейного врача)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155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1D2BD4D-1B79-4E68-A7F2-F99F09E9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46" y="921517"/>
            <a:ext cx="8848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726BD5-C8FA-4B72-98CB-1B61F69DB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81947"/>
              </p:ext>
            </p:extLst>
          </p:nvPr>
        </p:nvGraphicFramePr>
        <p:xfrm>
          <a:off x="929346" y="3450312"/>
          <a:ext cx="723162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3835956">
                  <a:extLst>
                    <a:ext uri="{9D8B030D-6E8A-4147-A177-3AD203B41FA5}">
                      <a16:colId xmlns:a16="http://schemas.microsoft.com/office/drawing/2014/main" val="396455875"/>
                    </a:ext>
                  </a:extLst>
                </a:gridCol>
                <a:gridCol w="610014">
                  <a:extLst>
                    <a:ext uri="{9D8B030D-6E8A-4147-A177-3AD203B41FA5}">
                      <a16:colId xmlns:a16="http://schemas.microsoft.com/office/drawing/2014/main" val="2149860870"/>
                    </a:ext>
                  </a:extLst>
                </a:gridCol>
                <a:gridCol w="871361">
                  <a:extLst>
                    <a:ext uri="{9D8B030D-6E8A-4147-A177-3AD203B41FA5}">
                      <a16:colId xmlns:a16="http://schemas.microsoft.com/office/drawing/2014/main" val="1529526549"/>
                    </a:ext>
                  </a:extLst>
                </a:gridCol>
                <a:gridCol w="871976">
                  <a:extLst>
                    <a:ext uri="{9D8B030D-6E8A-4147-A177-3AD203B41FA5}">
                      <a16:colId xmlns:a16="http://schemas.microsoft.com/office/drawing/2014/main" val="1010253267"/>
                    </a:ext>
                  </a:extLst>
                </a:gridCol>
                <a:gridCol w="1042313">
                  <a:extLst>
                    <a:ext uri="{9D8B030D-6E8A-4147-A177-3AD203B41FA5}">
                      <a16:colId xmlns:a16="http://schemas.microsoft.com/office/drawing/2014/main" val="10241979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вспомогательных репродуктивных технологий (из табл. 1100)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7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883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13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5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4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них: акушер-гинеколог (для проведения программы ЭКО)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03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анестезиолог-реаниматолог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5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ультразвуковой диагностики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7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клинической лабораторной диагностики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92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4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эмбриолог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53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2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младший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4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0171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286194F-E9EC-4114-B36D-5920C7C6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46" y="3124728"/>
            <a:ext cx="72316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(1111)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642;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B46A303-FE7E-4238-B0E2-A53C50946308}"/>
              </a:ext>
            </a:extLst>
          </p:cNvPr>
          <p:cNvSpPr/>
          <p:nvPr/>
        </p:nvSpPr>
        <p:spPr>
          <a:xfrm>
            <a:off x="7879222" y="2751746"/>
            <a:ext cx="2939754" cy="29653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В таблице 1001 страница 125 указываются организованные центры (отделения).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В таблице 1111 указываются штаты организованных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46317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70A7BA-3582-4000-AFF4-66C882CE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79454"/>
              </p:ext>
            </p:extLst>
          </p:nvPr>
        </p:nvGraphicFramePr>
        <p:xfrm>
          <a:off x="803010" y="1331482"/>
          <a:ext cx="8722995" cy="310896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520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стоматологические кабинеты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4025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            и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них психиатрические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взрослым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детям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 установки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09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бригады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5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комплексы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45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5770FF6-94D0-49D5-BBBA-78208AEF8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887439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EB80EAE-80AE-4897-BF99-3DB5C271EA64}"/>
              </a:ext>
            </a:extLst>
          </p:cNvPr>
          <p:cNvSpPr/>
          <p:nvPr/>
        </p:nvSpPr>
        <p:spPr>
          <a:xfrm>
            <a:off x="4781677" y="2137144"/>
            <a:ext cx="6560288" cy="114392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Пример: в МО имеется одно подразделение и оно находится в штатном расписании, но две выездные бригады.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Данные  по строке 7 графе 4 должны соответствовать  данным отчета «Паллиативная помощь» в Парусе в таблице 1, строка 2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3A177C-1122-4C2C-AA50-07A018A9DB68}"/>
              </a:ext>
            </a:extLst>
          </p:cNvPr>
          <p:cNvSpPr/>
          <p:nvPr/>
        </p:nvSpPr>
        <p:spPr>
          <a:xfrm>
            <a:off x="803010" y="5598505"/>
            <a:ext cx="10673129" cy="54528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Мобильные медицинские бригады организуются в соответствии с приказом Минздрава России от 15.05.2012 г. № 543н «Об утверждении Положения об организации оказания первичной медико-санитарной помощи взрослому населению»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4F4FC1D-1F22-4ACC-8A41-8C94224E469E}"/>
              </a:ext>
            </a:extLst>
          </p:cNvPr>
          <p:cNvCxnSpPr>
            <a:cxnSpLocks/>
          </p:cNvCxnSpPr>
          <p:nvPr/>
        </p:nvCxnSpPr>
        <p:spPr>
          <a:xfrm flipH="1">
            <a:off x="2665995" y="4210493"/>
            <a:ext cx="864014" cy="133091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B814DB9-D955-49A5-8A98-C78A7D4D5C4A}"/>
              </a:ext>
            </a:extLst>
          </p:cNvPr>
          <p:cNvSpPr/>
          <p:nvPr/>
        </p:nvSpPr>
        <p:spPr>
          <a:xfrm>
            <a:off x="4933507" y="4232723"/>
            <a:ext cx="6265796" cy="130868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Пример: если установка (комплекс) находится </a:t>
            </a:r>
            <a:r>
              <a:rPr lang="ru-RU" sz="1400" u="sng" dirty="0">
                <a:solidFill>
                  <a:schemeClr val="tx1"/>
                </a:solidFill>
              </a:rPr>
              <a:t>в не рабочем состоянии</a:t>
            </a:r>
            <a:r>
              <a:rPr lang="ru-RU" sz="1400" dirty="0">
                <a:solidFill>
                  <a:schemeClr val="tx1"/>
                </a:solidFill>
              </a:rPr>
              <a:t>, но все еще находится на балансе – её наличие необходимо указать и </a:t>
            </a:r>
            <a:r>
              <a:rPr lang="ru-RU" sz="1400" u="sng" dirty="0">
                <a:solidFill>
                  <a:schemeClr val="tx1"/>
                </a:solidFill>
              </a:rPr>
              <a:t>пояснить отсутствие выездов и принятых пациентов в пояснительной записке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109F8C-F364-4327-A60E-38A8EBEB07FA}"/>
              </a:ext>
            </a:extLst>
          </p:cNvPr>
          <p:cNvCxnSpPr>
            <a:cxnSpLocks/>
          </p:cNvCxnSpPr>
          <p:nvPr/>
        </p:nvCxnSpPr>
        <p:spPr>
          <a:xfrm flipH="1">
            <a:off x="6592186" y="4024823"/>
            <a:ext cx="744280" cy="1036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1C37F60-A032-4E32-B279-ED838D59EF10}"/>
              </a:ext>
            </a:extLst>
          </p:cNvPr>
          <p:cNvCxnSpPr>
            <a:cxnSpLocks/>
          </p:cNvCxnSpPr>
          <p:nvPr/>
        </p:nvCxnSpPr>
        <p:spPr>
          <a:xfrm flipH="1">
            <a:off x="7878726" y="4024823"/>
            <a:ext cx="627321" cy="1036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8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D0501DA-6F39-4612-A78B-3D42D8B20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04216"/>
              </p:ext>
            </p:extLst>
          </p:nvPr>
        </p:nvGraphicFramePr>
        <p:xfrm>
          <a:off x="803009" y="1121098"/>
          <a:ext cx="8722995" cy="313944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стоматологические кабинеты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31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32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            и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них психиатрические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взрослым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детям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7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 установки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109218"/>
                  </a:ext>
                </a:extLst>
              </a:tr>
              <a:tr h="58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бригады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5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комплексы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4513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E500D1A-29A7-4E1F-956E-9449EB43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09" y="677085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65D367B-3A2E-4583-84C5-07E3D1CD5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91975"/>
              </p:ext>
            </p:extLst>
          </p:nvPr>
        </p:nvGraphicFramePr>
        <p:xfrm>
          <a:off x="734019" y="4606782"/>
          <a:ext cx="9515476" cy="1567669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3923649121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2034925946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199531075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664509435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3131029001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288755368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3104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32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2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заболеваниям,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56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из них: в неотложной форме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63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активных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12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197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263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98224"/>
                  </a:ext>
                </a:extLst>
              </a:tr>
              <a:tr h="15542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0658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E702639-8D32-4212-B0A1-C459CCB0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9" y="4360561"/>
            <a:ext cx="95825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5CF88B-4387-4117-820C-A767753D81AC}"/>
              </a:ext>
            </a:extLst>
          </p:cNvPr>
          <p:cNvSpPr/>
          <p:nvPr/>
        </p:nvSpPr>
        <p:spPr>
          <a:xfrm>
            <a:off x="9129565" y="3822948"/>
            <a:ext cx="2239861" cy="156766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Данные в таблице 1003 строка 12 графа 6 должны соответствовать данным в таблице 2105 строка 16 графа 3</a:t>
            </a:r>
          </a:p>
        </p:txBody>
      </p:sp>
    </p:spTree>
    <p:extLst>
      <p:ext uri="{BB962C8B-B14F-4D97-AF65-F5344CB8AC3E}">
        <p14:creationId xmlns:p14="http://schemas.microsoft.com/office/powerpoint/2010/main" val="360822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1F2DEEE-D382-4F56-B0EA-8CD40847C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79481"/>
              </p:ext>
            </p:extLst>
          </p:nvPr>
        </p:nvGraphicFramePr>
        <p:xfrm>
          <a:off x="803010" y="1108269"/>
          <a:ext cx="8722995" cy="326136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65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стоматологические кабинеты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41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8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            и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них психиатрические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взрослым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детям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7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 установки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109218"/>
                  </a:ext>
                </a:extLst>
              </a:tr>
              <a:tr h="12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бригады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5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комплексы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45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F3A9263-CBAC-4E4F-BFC3-68E5527A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640932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0F3B994-08BC-472B-BF0A-86FB521B8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18229"/>
              </p:ext>
            </p:extLst>
          </p:nvPr>
        </p:nvGraphicFramePr>
        <p:xfrm>
          <a:off x="803010" y="5031486"/>
          <a:ext cx="9519285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5469255">
                  <a:extLst>
                    <a:ext uri="{9D8B030D-6E8A-4147-A177-3AD203B41FA5}">
                      <a16:colId xmlns:a16="http://schemas.microsoft.com/office/drawing/2014/main" val="279307347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48750546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612362427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9563946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289643318"/>
                    </a:ext>
                  </a:extLst>
                </a:gridCol>
              </a:tblGrid>
              <a:tr h="124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91673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детям 0–17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(включительно)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лицам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2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60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 цифровых флюорографах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91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из них на передвижных цифровых флюорографических установках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3663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4F5C04A-81C1-4340-9638-9EDAA1D5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4569821"/>
            <a:ext cx="963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4. Рентгенологические профилактические (скрининговые) обследования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(5114)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		             		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60F3E17-DF85-4CEC-815B-E419CE350308}"/>
              </a:ext>
            </a:extLst>
          </p:cNvPr>
          <p:cNvSpPr/>
          <p:nvPr/>
        </p:nvSpPr>
        <p:spPr>
          <a:xfrm>
            <a:off x="8552382" y="2487175"/>
            <a:ext cx="2541864" cy="178754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Данные в таблице 1003 строка 3 графа 6 должны соответствовать данным в таблице 5114 строка 1.2.1 графа 3</a:t>
            </a:r>
          </a:p>
        </p:txBody>
      </p:sp>
    </p:spTree>
    <p:extLst>
      <p:ext uri="{BB962C8B-B14F-4D97-AF65-F5344CB8AC3E}">
        <p14:creationId xmlns:p14="http://schemas.microsoft.com/office/powerpoint/2010/main" val="327032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BC34AE-A9BF-4B8B-B120-6042F66F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63994"/>
              </p:ext>
            </p:extLst>
          </p:nvPr>
        </p:nvGraphicFramePr>
        <p:xfrm>
          <a:off x="803010" y="1103578"/>
          <a:ext cx="8722995" cy="249936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Стоматологические кабинеты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 детям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591965"/>
                  </a:ext>
                </a:extLst>
              </a:tr>
              <a:tr h="7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0327579-12B7-460A-AC52-FB1E1835D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672691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015104-996A-47BC-9827-24E23B95D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33653"/>
              </p:ext>
            </p:extLst>
          </p:nvPr>
        </p:nvGraphicFramePr>
        <p:xfrm>
          <a:off x="925529" y="4289374"/>
          <a:ext cx="9601202" cy="1895818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3100498991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513254960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1468657666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5626632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2695061343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2211451470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581876724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4233620250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1475962312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968600459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474996534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1134516822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383959173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01088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23764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58951"/>
                  </a:ext>
                </a:extLst>
              </a:tr>
              <a:tr h="137129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63814"/>
                  </a:ext>
                </a:extLst>
              </a:tr>
              <a:tr h="94940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выездной патронажной службой для оказания паллиативной медицинской помощи на дому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5254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9F27BC1-5DFF-4E93-86D5-7137E33B9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3845929"/>
            <a:ext cx="96012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FDF9B4B-154A-4A40-9BBD-71526AEC676A}"/>
              </a:ext>
            </a:extLst>
          </p:cNvPr>
          <p:cNvSpPr/>
          <p:nvPr/>
        </p:nvSpPr>
        <p:spPr>
          <a:xfrm>
            <a:off x="8858774" y="3129248"/>
            <a:ext cx="2281806" cy="164424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Данные в таблице 1003 строка 6 графа 6 должны соответствовать данным в таблице 2100 строка 127  графа 9 </a:t>
            </a:r>
          </a:p>
        </p:txBody>
      </p:sp>
    </p:spTree>
    <p:extLst>
      <p:ext uri="{BB962C8B-B14F-4D97-AF65-F5344CB8AC3E}">
        <p14:creationId xmlns:p14="http://schemas.microsoft.com/office/powerpoint/2010/main" val="5199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42F93C-4DBF-4E6E-85DE-F5EB3EF5E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66766"/>
              </p:ext>
            </p:extLst>
          </p:nvPr>
        </p:nvGraphicFramePr>
        <p:xfrm>
          <a:off x="1047526" y="1314748"/>
          <a:ext cx="8146808" cy="4383893"/>
        </p:xfrm>
        <a:graphic>
          <a:graphicData uri="http://schemas.openxmlformats.org/drawingml/2006/table">
            <a:tbl>
              <a:tblPr firstRow="1" firstCol="1" bandRow="1"/>
              <a:tblGrid>
                <a:gridCol w="4567061">
                  <a:extLst>
                    <a:ext uri="{9D8B030D-6E8A-4147-A177-3AD203B41FA5}">
                      <a16:colId xmlns:a16="http://schemas.microsoft.com/office/drawing/2014/main" val="3456082161"/>
                    </a:ext>
                  </a:extLst>
                </a:gridCol>
                <a:gridCol w="440220">
                  <a:extLst>
                    <a:ext uri="{9D8B030D-6E8A-4147-A177-3AD203B41FA5}">
                      <a16:colId xmlns:a16="http://schemas.microsoft.com/office/drawing/2014/main" val="4047929267"/>
                    </a:ext>
                  </a:extLst>
                </a:gridCol>
                <a:gridCol w="996917">
                  <a:extLst>
                    <a:ext uri="{9D8B030D-6E8A-4147-A177-3AD203B41FA5}">
                      <a16:colId xmlns:a16="http://schemas.microsoft.com/office/drawing/2014/main" val="786651927"/>
                    </a:ext>
                  </a:extLst>
                </a:gridCol>
                <a:gridCol w="1024052">
                  <a:extLst>
                    <a:ext uri="{9D8B030D-6E8A-4147-A177-3AD203B41FA5}">
                      <a16:colId xmlns:a16="http://schemas.microsoft.com/office/drawing/2014/main" val="1706754253"/>
                    </a:ext>
                  </a:extLst>
                </a:gridCol>
                <a:gridCol w="1118558">
                  <a:extLst>
                    <a:ext uri="{9D8B030D-6E8A-4147-A177-3AD203B41FA5}">
                      <a16:colId xmlns:a16="http://schemas.microsoft.com/office/drawing/2014/main" val="1747462489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47065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327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Акушерско-гинекологические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3425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23732"/>
                  </a:ext>
                </a:extLst>
              </a:tr>
              <a:tr h="14136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</a:t>
                      </a: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180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01171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изготавливающие лекарственные препараты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370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Восстановительного лечения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13040"/>
                  </a:ext>
                </a:extLst>
              </a:tr>
              <a:tr h="14370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43231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36101"/>
                  </a:ext>
                </a:extLst>
              </a:tr>
              <a:tr h="14436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Гемодиализа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7471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Гемосорбции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54264"/>
                  </a:ext>
                </a:extLst>
              </a:tr>
              <a:tr h="49729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Гериатрические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(Например: Поликлиническое отделение 1;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Поликлиническое отделение 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7478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Гипербарической оксигенации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22180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Дермато-венерологические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795169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Детские поликлиники (отделения, кабинеты)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541922"/>
                  </a:ext>
                </a:extLst>
              </a:tr>
              <a:tr h="29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организации»              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364936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с современной инфраструктурой оказания медицинской помощи детям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863011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Диабетологические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586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4F30E8E-83E4-4537-A8FE-F86B0543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59" y="825373"/>
            <a:ext cx="823217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2. Кабинеты, отделения, подразделения</a:t>
            </a:r>
            <a:r>
              <a:rPr lang="ru-RU" altLang="ru-RU" sz="800" dirty="0"/>
              <a:t>                                       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D148590-6EFA-42F2-BD5D-E437A008442D}"/>
              </a:ext>
            </a:extLst>
          </p:cNvPr>
          <p:cNvSpPr/>
          <p:nvPr/>
        </p:nvSpPr>
        <p:spPr>
          <a:xfrm>
            <a:off x="9279699" y="1233378"/>
            <a:ext cx="2126710" cy="1546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Если в медицинской организации на конец отчетного периода функционирует кабинет (вне зависимости от количества помещений), то он считается, как структурная единица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5DE7DD-FA1C-4941-9C3D-7F52203245EC}"/>
              </a:ext>
            </a:extLst>
          </p:cNvPr>
          <p:cNvSpPr/>
          <p:nvPr/>
        </p:nvSpPr>
        <p:spPr>
          <a:xfrm>
            <a:off x="1004841" y="5772696"/>
            <a:ext cx="8146807" cy="4427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Если в медицинской организации на конец отчетного года кабинет закрыт, в графах 3 и 5  по соответствующей строке </a:t>
            </a:r>
            <a:r>
              <a:rPr lang="ru-RU" sz="1200" b="1" u="sng" dirty="0">
                <a:solidFill>
                  <a:schemeClr val="tx1"/>
                </a:solidFill>
              </a:rPr>
              <a:t>данные не вносятся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14E2035-C6C6-4132-A406-1EB52BDEA198}"/>
              </a:ext>
            </a:extLst>
          </p:cNvPr>
          <p:cNvSpPr/>
          <p:nvPr/>
        </p:nvSpPr>
        <p:spPr>
          <a:xfrm>
            <a:off x="9343827" y="2870121"/>
            <a:ext cx="1998487" cy="3323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</a:rPr>
              <a:t>Если в медицинской организации на конец отчетного года,  кабинеты функционируют в двух обособленных структурных подразделениях, то количество кабинетов более одного в одной медицинской организации может быть показано только за счет обособленных структурных подразделений территориально размещенных отдельно от головной организации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6F77A0-D590-4FD1-B931-97839252612F}"/>
              </a:ext>
            </a:extLst>
          </p:cNvPr>
          <p:cNvSpPr/>
          <p:nvPr/>
        </p:nvSpPr>
        <p:spPr>
          <a:xfrm>
            <a:off x="7724165" y="687395"/>
            <a:ext cx="3682244" cy="494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Структурные подразделения – это обособленные подразделения, отделы, отделения</a:t>
            </a:r>
          </a:p>
        </p:txBody>
      </p:sp>
    </p:spTree>
    <p:extLst>
      <p:ext uri="{BB962C8B-B14F-4D97-AF65-F5344CB8AC3E}">
        <p14:creationId xmlns:p14="http://schemas.microsoft.com/office/powerpoint/2010/main" val="19408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D36FFFF-68AC-487B-9F42-D08143824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87325"/>
              </p:ext>
            </p:extLst>
          </p:nvPr>
        </p:nvGraphicFramePr>
        <p:xfrm>
          <a:off x="1066235" y="1134483"/>
          <a:ext cx="7750594" cy="1781938"/>
        </p:xfrm>
        <a:graphic>
          <a:graphicData uri="http://schemas.openxmlformats.org/drawingml/2006/table">
            <a:tbl>
              <a:tblPr firstRow="1" firstCol="1" bandRow="1"/>
              <a:tblGrid>
                <a:gridCol w="2217639">
                  <a:extLst>
                    <a:ext uri="{9D8B030D-6E8A-4147-A177-3AD203B41FA5}">
                      <a16:colId xmlns:a16="http://schemas.microsoft.com/office/drawing/2014/main" val="4069697987"/>
                    </a:ext>
                  </a:extLst>
                </a:gridCol>
                <a:gridCol w="524728">
                  <a:extLst>
                    <a:ext uri="{9D8B030D-6E8A-4147-A177-3AD203B41FA5}">
                      <a16:colId xmlns:a16="http://schemas.microsoft.com/office/drawing/2014/main" val="1186752252"/>
                    </a:ext>
                  </a:extLst>
                </a:gridCol>
                <a:gridCol w="2046914">
                  <a:extLst>
                    <a:ext uri="{9D8B030D-6E8A-4147-A177-3AD203B41FA5}">
                      <a16:colId xmlns:a16="http://schemas.microsoft.com/office/drawing/2014/main" val="1095470404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3490779314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21248833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9289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731691"/>
                  </a:ext>
                </a:extLst>
              </a:tr>
              <a:tr h="35571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Терапевтические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(т.к. заполняет юридическое лицо, в структурных подразделениях)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95529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8B7987-3088-46E8-9D6D-71B0D8DC5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82721"/>
              </p:ext>
            </p:extLst>
          </p:nvPr>
        </p:nvGraphicFramePr>
        <p:xfrm>
          <a:off x="1066235" y="3836680"/>
          <a:ext cx="7859651" cy="1527937"/>
        </p:xfrm>
        <a:graphic>
          <a:graphicData uri="http://schemas.openxmlformats.org/drawingml/2006/table">
            <a:tbl>
              <a:tblPr firstRow="1" firstCol="1" bandRow="1"/>
              <a:tblGrid>
                <a:gridCol w="2239950">
                  <a:extLst>
                    <a:ext uri="{9D8B030D-6E8A-4147-A177-3AD203B41FA5}">
                      <a16:colId xmlns:a16="http://schemas.microsoft.com/office/drawing/2014/main" val="585218566"/>
                    </a:ext>
                  </a:extLst>
                </a:gridCol>
                <a:gridCol w="544362">
                  <a:extLst>
                    <a:ext uri="{9D8B030D-6E8A-4147-A177-3AD203B41FA5}">
                      <a16:colId xmlns:a16="http://schemas.microsoft.com/office/drawing/2014/main" val="3065484920"/>
                    </a:ext>
                  </a:extLst>
                </a:gridCol>
                <a:gridCol w="2046914">
                  <a:extLst>
                    <a:ext uri="{9D8B030D-6E8A-4147-A177-3AD203B41FA5}">
                      <a16:colId xmlns:a16="http://schemas.microsoft.com/office/drawing/2014/main" val="3138617222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val="414364864"/>
                    </a:ext>
                  </a:extLst>
                </a:gridCol>
                <a:gridCol w="1702965">
                  <a:extLst>
                    <a:ext uri="{9D8B030D-6E8A-4147-A177-3AD203B41FA5}">
                      <a16:colId xmlns:a16="http://schemas.microsoft.com/office/drawing/2014/main" val="4156610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1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11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Терапевтические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(т.к. заполняет юридическое лицо, в структурных подразделениях) 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(т.к. указывается структурная единица, а не количество помещений)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186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E585B8-CF9F-4B98-838F-AB00BA4D269C}"/>
              </a:ext>
            </a:extLst>
          </p:cNvPr>
          <p:cNvSpPr txBox="1"/>
          <p:nvPr/>
        </p:nvSpPr>
        <p:spPr>
          <a:xfrm>
            <a:off x="1021066" y="770619"/>
            <a:ext cx="100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Пример 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56C7D6-9B86-4DE3-817D-2069F9215E36}"/>
              </a:ext>
            </a:extLst>
          </p:cNvPr>
          <p:cNvSpPr/>
          <p:nvPr/>
        </p:nvSpPr>
        <p:spPr>
          <a:xfrm>
            <a:off x="1066235" y="34290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Пример 2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9FC0D3A-BA49-49E0-9743-48DAA8877136}"/>
              </a:ext>
            </a:extLst>
          </p:cNvPr>
          <p:cNvSpPr/>
          <p:nvPr/>
        </p:nvSpPr>
        <p:spPr>
          <a:xfrm>
            <a:off x="8984609" y="1111285"/>
            <a:ext cx="2265028" cy="1747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Поликлиническое отделение № 1, в котором развернуто 10 терапевтических кабинетов объединенных в терапевтическое отделение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1CE8E73-3249-4EA2-B203-779650E0A6CD}"/>
              </a:ext>
            </a:extLst>
          </p:cNvPr>
          <p:cNvSpPr/>
          <p:nvPr/>
        </p:nvSpPr>
        <p:spPr>
          <a:xfrm>
            <a:off x="9078852" y="3838648"/>
            <a:ext cx="2265028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Если в медицинской организации на конец учебного года кабинет закрыт, то в таблице 1001, в графах 3 и 5 ставим 0</a:t>
            </a:r>
          </a:p>
        </p:txBody>
      </p:sp>
    </p:spTree>
    <p:extLst>
      <p:ext uri="{BB962C8B-B14F-4D97-AF65-F5344CB8AC3E}">
        <p14:creationId xmlns:p14="http://schemas.microsoft.com/office/powerpoint/2010/main" val="227293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D53F16D-8FF8-4C40-B3C1-FB70D7E09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53865"/>
              </p:ext>
            </p:extLst>
          </p:nvPr>
        </p:nvGraphicFramePr>
        <p:xfrm>
          <a:off x="1645077" y="1070762"/>
          <a:ext cx="8633399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1533750623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1841078556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26911112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2182091867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168175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67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568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Акушерско-гинекологические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3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23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824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0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изготавливающие лекарственные препараты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57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Восстановительного лечения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751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0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531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Гемодиализа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061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Гемосорбции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05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Гериатрические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0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Гипербарической оксигенации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99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Дермато-венерологические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88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Детские поликлиники (отделения, кабинеты)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58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организации»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02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с современной инфраструктурой оказания медицинской помощи детям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6821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8958CDF-3808-4AA4-BD72-778663A94817}"/>
              </a:ext>
            </a:extLst>
          </p:cNvPr>
          <p:cNvSpPr/>
          <p:nvPr/>
        </p:nvSpPr>
        <p:spPr>
          <a:xfrm>
            <a:off x="1645076" y="4502208"/>
            <a:ext cx="8633399" cy="12850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Детские поликлиники участвующие в создании и тиражировании «Новой модели медицинской организации» и имеющие современную инфраструктуру – </a:t>
            </a:r>
          </a:p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графу 5 не заполняют</a:t>
            </a:r>
          </a:p>
        </p:txBody>
      </p:sp>
    </p:spTree>
    <p:extLst>
      <p:ext uri="{BB962C8B-B14F-4D97-AF65-F5344CB8AC3E}">
        <p14:creationId xmlns:p14="http://schemas.microsoft.com/office/powerpoint/2010/main" val="252047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7DE5EB-16CA-4FF2-8129-88E288149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15629"/>
              </p:ext>
            </p:extLst>
          </p:nvPr>
        </p:nvGraphicFramePr>
        <p:xfrm>
          <a:off x="855677" y="1007962"/>
          <a:ext cx="7315200" cy="4782493"/>
        </p:xfrm>
        <a:graphic>
          <a:graphicData uri="http://schemas.openxmlformats.org/drawingml/2006/table">
            <a:tbl>
              <a:tblPr firstRow="1" firstCol="1" bandRow="1"/>
              <a:tblGrid>
                <a:gridCol w="3347208">
                  <a:extLst>
                    <a:ext uri="{9D8B030D-6E8A-4147-A177-3AD203B41FA5}">
                      <a16:colId xmlns:a16="http://schemas.microsoft.com/office/drawing/2014/main" val="1933427792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val="3633365929"/>
                    </a:ext>
                  </a:extLst>
                </a:gridCol>
                <a:gridCol w="1249960">
                  <a:extLst>
                    <a:ext uri="{9D8B030D-6E8A-4147-A177-3AD203B41FA5}">
                      <a16:colId xmlns:a16="http://schemas.microsoft.com/office/drawing/2014/main" val="2070471998"/>
                    </a:ext>
                  </a:extLst>
                </a:gridCol>
                <a:gridCol w="989900">
                  <a:extLst>
                    <a:ext uri="{9D8B030D-6E8A-4147-A177-3AD203B41FA5}">
                      <a16:colId xmlns:a16="http://schemas.microsoft.com/office/drawing/2014/main" val="3032523371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2784507737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7860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1999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Дистанционно-диагностические кабинеты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0633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5188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424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Домовые хозяйства, на которые возложены функции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оказанию первой помощи (ДХПП)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1456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Женские консультации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87330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них: имеющие в своем составе дневные стационары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1366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врачебные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9972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фельдшерские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6785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Инфекционные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9499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Инфекционные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665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Информационно-аналитические отделы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3846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Искусcтвенного пневмоторакса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7265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03048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Клинико-диагностические центры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51999"/>
                  </a:ext>
                </a:extLst>
              </a:tr>
              <a:tr h="29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Колопроктологические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72688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Компьютерной томографии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982942"/>
                  </a:ext>
                </a:extLst>
              </a:tr>
              <a:tr h="20854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Лаборатории, всего, из них: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08798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зуботехнические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4188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клинико-диагностические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04651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централизованные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66042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микробиологические (бактериологические)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53014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560371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F6ECCCC-EF8A-41FF-BBDD-F891DE92F15F}"/>
              </a:ext>
            </a:extLst>
          </p:cNvPr>
          <p:cNvSpPr/>
          <p:nvPr/>
        </p:nvSpPr>
        <p:spPr>
          <a:xfrm>
            <a:off x="8355435" y="2273418"/>
            <a:ext cx="2869035" cy="788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Сведения о женских консультациях, являющихся юридическими лицами, в таблицу не включаются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99663A-3257-4E0F-BC8E-779E58A9899B}"/>
              </a:ext>
            </a:extLst>
          </p:cNvPr>
          <p:cNvSpPr/>
          <p:nvPr/>
        </p:nvSpPr>
        <p:spPr>
          <a:xfrm>
            <a:off x="4941115" y="3540153"/>
            <a:ext cx="6283355" cy="10654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Здравпункт – медицинский пункт, организованный на предприятии или в учреждении для оказания доврачебной и врачебной медицинской помощи в случаях травм, внезапных заболеваний, профессиональных отравлений, а также для организации мероприятий по профилактике производственного травматизма, общей и профессиональной заболеваемости, оздоровлению условий труда и быта работников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E8BC5EE-C1B7-4C12-9726-4269AAD32B8D}"/>
              </a:ext>
            </a:extLst>
          </p:cNvPr>
          <p:cNvSpPr/>
          <p:nvPr/>
        </p:nvSpPr>
        <p:spPr>
          <a:xfrm>
            <a:off x="4941114" y="4870834"/>
            <a:ext cx="6283355" cy="129507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Специализированные лаборатории </a:t>
            </a:r>
            <a:r>
              <a:rPr lang="ru-RU" sz="1200" b="1" dirty="0">
                <a:solidFill>
                  <a:schemeClr val="tx1"/>
                </a:solidFill>
              </a:rPr>
              <a:t>указывают только в том случае, если они являются самостоятельными подразделениями медицинской организации;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Централизованные лаборатории </a:t>
            </a:r>
            <a:r>
              <a:rPr lang="ru-RU" sz="1200" b="1" dirty="0">
                <a:solidFill>
                  <a:schemeClr val="tx1"/>
                </a:solidFill>
              </a:rPr>
              <a:t>указывают, если они созданы распорядительным актом вышестоящего органа исполнительной власти в сфере охраны здоровья в качестве выполнения определенных видов исследований для нескольких медицинских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73606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2CD3D38-5366-47CE-8010-09818CD87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56934"/>
              </p:ext>
            </p:extLst>
          </p:nvPr>
        </p:nvGraphicFramePr>
        <p:xfrm>
          <a:off x="979627" y="1041518"/>
          <a:ext cx="8353611" cy="4602762"/>
        </p:xfrm>
        <a:graphic>
          <a:graphicData uri="http://schemas.openxmlformats.org/drawingml/2006/table">
            <a:tbl>
              <a:tblPr firstRow="1" firstCol="1" bandRow="1"/>
              <a:tblGrid>
                <a:gridCol w="4020212">
                  <a:extLst>
                    <a:ext uri="{9D8B030D-6E8A-4147-A177-3AD203B41FA5}">
                      <a16:colId xmlns:a16="http://schemas.microsoft.com/office/drawing/2014/main" val="2747817053"/>
                    </a:ext>
                  </a:extLst>
                </a:gridCol>
                <a:gridCol w="1140649">
                  <a:extLst>
                    <a:ext uri="{9D8B030D-6E8A-4147-A177-3AD203B41FA5}">
                      <a16:colId xmlns:a16="http://schemas.microsoft.com/office/drawing/2014/main" val="157461567"/>
                    </a:ext>
                  </a:extLst>
                </a:gridCol>
                <a:gridCol w="1027494">
                  <a:extLst>
                    <a:ext uri="{9D8B030D-6E8A-4147-A177-3AD203B41FA5}">
                      <a16:colId xmlns:a16="http://schemas.microsoft.com/office/drawing/2014/main" val="3736308791"/>
                    </a:ext>
                  </a:extLst>
                </a:gridCol>
                <a:gridCol w="938946">
                  <a:extLst>
                    <a:ext uri="{9D8B030D-6E8A-4147-A177-3AD203B41FA5}">
                      <a16:colId xmlns:a16="http://schemas.microsoft.com/office/drawing/2014/main" val="3502946604"/>
                    </a:ext>
                  </a:extLst>
                </a:gridCol>
                <a:gridCol w="1226310">
                  <a:extLst>
                    <a:ext uri="{9D8B030D-6E8A-4147-A177-3AD203B41FA5}">
                      <a16:colId xmlns:a16="http://schemas.microsoft.com/office/drawing/2014/main" val="693858308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48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8429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Лечебной физкультуры для взрослых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1867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Лечебной физкультуры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59295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Лечебно-трудовые мастерские, 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26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психическими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расстройствами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21520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наркологическими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заболеваниями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6701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туберкулезом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6250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Логопедические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5695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1546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Магнитно-резонансной томографии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347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отделения (кабинеты)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05978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Мануальной терапии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11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профилактики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298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Медицинского психолога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13344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Медицинского психолога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74586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Межмуниципальные центры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81035"/>
                  </a:ext>
                </a:extLst>
              </a:tr>
              <a:tr h="29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Методические кабинеты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29314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Молочные кухни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35367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Наркологические амбулаторные реабилитационные центры (отделения, кабинеты)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54500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E2FFD76-71DE-4883-A23A-893DC8B83DE4}"/>
              </a:ext>
            </a:extLst>
          </p:cNvPr>
          <p:cNvSpPr/>
          <p:nvPr/>
        </p:nvSpPr>
        <p:spPr>
          <a:xfrm>
            <a:off x="6635692" y="2806996"/>
            <a:ext cx="4576681" cy="1228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Данные по строке 41 «Медицинской профилактики» заполняют в том случае, если ведется профилактическая работа с пациентами (должна заполняться таблица 4809 «Деятельность по медицинской профилактике»)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2790E8-EABE-41E7-BAEA-5A7AFECF5113}"/>
              </a:ext>
            </a:extLst>
          </p:cNvPr>
          <p:cNvSpPr/>
          <p:nvPr/>
        </p:nvSpPr>
        <p:spPr>
          <a:xfrm>
            <a:off x="6837028" y="4924338"/>
            <a:ext cx="4375345" cy="892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Число реабилитационных центров, имеющих в своем составе амбулаторные отделения, подразделения, кабинеты, осуществляющие реабилитационную помощь пациентам НАРКОЛОГИЧЕСКОГО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195522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ACCBBB-1EB9-4384-8570-0A7A40E16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73135"/>
              </p:ext>
            </p:extLst>
          </p:nvPr>
        </p:nvGraphicFramePr>
        <p:xfrm>
          <a:off x="946071" y="1384419"/>
          <a:ext cx="7727910" cy="2006714"/>
        </p:xfrm>
        <a:graphic>
          <a:graphicData uri="http://schemas.openxmlformats.org/drawingml/2006/table">
            <a:tbl>
              <a:tblPr firstRow="1" firstCol="1" bandRow="1"/>
              <a:tblGrid>
                <a:gridCol w="4438393">
                  <a:extLst>
                    <a:ext uri="{9D8B030D-6E8A-4147-A177-3AD203B41FA5}">
                      <a16:colId xmlns:a16="http://schemas.microsoft.com/office/drawing/2014/main" val="1061927220"/>
                    </a:ext>
                  </a:extLst>
                </a:gridCol>
                <a:gridCol w="585497">
                  <a:extLst>
                    <a:ext uri="{9D8B030D-6E8A-4147-A177-3AD203B41FA5}">
                      <a16:colId xmlns:a16="http://schemas.microsoft.com/office/drawing/2014/main" val="2295767947"/>
                    </a:ext>
                  </a:extLst>
                </a:gridCol>
                <a:gridCol w="1000224">
                  <a:extLst>
                    <a:ext uri="{9D8B030D-6E8A-4147-A177-3AD203B41FA5}">
                      <a16:colId xmlns:a16="http://schemas.microsoft.com/office/drawing/2014/main" val="748417324"/>
                    </a:ext>
                  </a:extLst>
                </a:gridCol>
                <a:gridCol w="1011587">
                  <a:extLst>
                    <a:ext uri="{9D8B030D-6E8A-4147-A177-3AD203B41FA5}">
                      <a16:colId xmlns:a16="http://schemas.microsoft.com/office/drawing/2014/main" val="330594130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val="3821129490"/>
                    </a:ext>
                  </a:extLst>
                </a:gridCol>
              </a:tblGrid>
              <a:tr h="107024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79899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433329"/>
                  </a:ext>
                </a:extLst>
              </a:tr>
              <a:tr h="160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паллиативной помощи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138803"/>
                  </a:ext>
                </a:extLst>
              </a:tr>
              <a:tr h="160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охраны здоровья семьи и репродукции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707723"/>
                  </a:ext>
                </a:extLst>
              </a:tr>
              <a:tr h="160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(отделения, кабинеты) медико-социальной поддержки (помощи)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781439"/>
                  </a:ext>
                </a:extLst>
              </a:tr>
              <a:tr h="32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для беременных женщин, оказавшихся в трудной жизненной ситуации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6608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D89123-741F-4C9B-BF87-CEA0FB737529}"/>
              </a:ext>
            </a:extLst>
          </p:cNvPr>
          <p:cNvSpPr/>
          <p:nvPr/>
        </p:nvSpPr>
        <p:spPr>
          <a:xfrm>
            <a:off x="946071" y="845810"/>
            <a:ext cx="772791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4140835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Кабинеты, отделения, подразделения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(1001)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	 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30CE36-1798-45C0-8922-A6BAA8527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05793"/>
              </p:ext>
            </p:extLst>
          </p:nvPr>
        </p:nvGraphicFramePr>
        <p:xfrm>
          <a:off x="1012424" y="3929742"/>
          <a:ext cx="721717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4392538">
                  <a:extLst>
                    <a:ext uri="{9D8B030D-6E8A-4147-A177-3AD203B41FA5}">
                      <a16:colId xmlns:a16="http://schemas.microsoft.com/office/drawing/2014/main" val="3781943455"/>
                    </a:ext>
                  </a:extLst>
                </a:gridCol>
                <a:gridCol w="598206">
                  <a:extLst>
                    <a:ext uri="{9D8B030D-6E8A-4147-A177-3AD203B41FA5}">
                      <a16:colId xmlns:a16="http://schemas.microsoft.com/office/drawing/2014/main" val="3750502143"/>
                    </a:ext>
                  </a:extLst>
                </a:gridCol>
                <a:gridCol w="717846">
                  <a:extLst>
                    <a:ext uri="{9D8B030D-6E8A-4147-A177-3AD203B41FA5}">
                      <a16:colId xmlns:a16="http://schemas.microsoft.com/office/drawing/2014/main" val="3181086005"/>
                    </a:ext>
                  </a:extLst>
                </a:gridCol>
                <a:gridCol w="649481">
                  <a:extLst>
                    <a:ext uri="{9D8B030D-6E8A-4147-A177-3AD203B41FA5}">
                      <a16:colId xmlns:a16="http://schemas.microsoft.com/office/drawing/2014/main" val="2579588223"/>
                    </a:ext>
                  </a:extLst>
                </a:gridCol>
                <a:gridCol w="859105">
                  <a:extLst>
                    <a:ext uri="{9D8B030D-6E8A-4147-A177-3AD203B41FA5}">
                      <a16:colId xmlns:a16="http://schemas.microsoft.com/office/drawing/2014/main" val="411747043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медико-социальной поддержки беременных женщин, оказавшихся в трудной жизненной ситуации (из табл. 1100)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830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904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75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0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психотерапевт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842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8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медицинский психолог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1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309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медицинская сестра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550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02455C2-5A9E-4C51-AC61-775C6B22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71" y="3600900"/>
            <a:ext cx="68902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(1110)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642;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B62A1D-1169-4800-9612-6516E7292CEA}"/>
              </a:ext>
            </a:extLst>
          </p:cNvPr>
          <p:cNvSpPr/>
          <p:nvPr/>
        </p:nvSpPr>
        <p:spPr>
          <a:xfrm>
            <a:off x="7554146" y="2928258"/>
            <a:ext cx="2956845" cy="26180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Если в таблице 1001 стр. 134.1 указываются организованные центры (отделения), то в таблице 1110 указываются штаты организованных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123659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006B49D-5599-4A05-8130-18F253CD1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67813"/>
              </p:ext>
            </p:extLst>
          </p:nvPr>
        </p:nvGraphicFramePr>
        <p:xfrm>
          <a:off x="956345" y="1108630"/>
          <a:ext cx="8351727" cy="4145562"/>
        </p:xfrm>
        <a:graphic>
          <a:graphicData uri="http://schemas.openxmlformats.org/drawingml/2006/table">
            <a:tbl>
              <a:tblPr firstRow="1" firstCol="1" bandRow="1"/>
              <a:tblGrid>
                <a:gridCol w="4557517">
                  <a:extLst>
                    <a:ext uri="{9D8B030D-6E8A-4147-A177-3AD203B41FA5}">
                      <a16:colId xmlns:a16="http://schemas.microsoft.com/office/drawing/2014/main" val="224158465"/>
                    </a:ext>
                  </a:extLst>
                </a:gridCol>
                <a:gridCol w="601460">
                  <a:extLst>
                    <a:ext uri="{9D8B030D-6E8A-4147-A177-3AD203B41FA5}">
                      <a16:colId xmlns:a16="http://schemas.microsoft.com/office/drawing/2014/main" val="4097730175"/>
                    </a:ext>
                  </a:extLst>
                </a:gridCol>
                <a:gridCol w="1027494">
                  <a:extLst>
                    <a:ext uri="{9D8B030D-6E8A-4147-A177-3AD203B41FA5}">
                      <a16:colId xmlns:a16="http://schemas.microsoft.com/office/drawing/2014/main" val="1246250331"/>
                    </a:ext>
                  </a:extLst>
                </a:gridCol>
                <a:gridCol w="938946">
                  <a:extLst>
                    <a:ext uri="{9D8B030D-6E8A-4147-A177-3AD203B41FA5}">
                      <a16:colId xmlns:a16="http://schemas.microsoft.com/office/drawing/2014/main" val="276017205"/>
                    </a:ext>
                  </a:extLst>
                </a:gridCol>
                <a:gridCol w="1226310">
                  <a:extLst>
                    <a:ext uri="{9D8B030D-6E8A-4147-A177-3AD203B41FA5}">
                      <a16:colId xmlns:a16="http://schemas.microsoft.com/office/drawing/2014/main" val="3224016504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066451"/>
                  </a:ext>
                </a:extLst>
              </a:tr>
              <a:tr h="1100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76767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паллиативной медицинской помощи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04224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охраны здоровья семьи и репродукции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0097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(отделения, кабинеты) медико-социальной поддержки (помощи)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0874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для беременных женщин, оказавшихся в трудной жизненной ситуации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67119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в том числе в составе перинатальных центров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242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в женских консультациях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3344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99622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профилактики и борьбы со СПИДом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1050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профилактики остеопороза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03484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профпатологии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76488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респираторные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4913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38768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травматологии и ортопедии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6691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Челюстно-лицевой хирургии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0786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Медицинского освидетельствования на состояние опьянения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8968"/>
                  </a:ext>
                </a:extLst>
              </a:tr>
              <a:tr h="14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Эндокринологические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799093"/>
                  </a:ext>
                </a:extLst>
              </a:tr>
              <a:tr h="29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Эндоскопии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552984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Хосписы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332966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них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305742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246C7F3-B328-4EC7-BD69-9095079D340B}"/>
              </a:ext>
            </a:extLst>
          </p:cNvPr>
          <p:cNvSpPr/>
          <p:nvPr/>
        </p:nvSpPr>
        <p:spPr>
          <a:xfrm>
            <a:off x="6417578" y="4530055"/>
            <a:ext cx="4781725" cy="124996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Отражаются сведения о числе медицинских организаций (наркологических, психиатрических, многопрофильных, иных), имеющих в своем составе подразделения (отделения, кабинеты) медицинского освидетельствования состояния опьянения</a:t>
            </a:r>
          </a:p>
        </p:txBody>
      </p:sp>
    </p:spTree>
    <p:extLst>
      <p:ext uri="{BB962C8B-B14F-4D97-AF65-F5344CB8AC3E}">
        <p14:creationId xmlns:p14="http://schemas.microsoft.com/office/powerpoint/2010/main" val="354661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18FAAF-0CA8-422F-A139-13FA1D709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86124"/>
              </p:ext>
            </p:extLst>
          </p:nvPr>
        </p:nvGraphicFramePr>
        <p:xfrm>
          <a:off x="906844" y="1085093"/>
          <a:ext cx="8633399" cy="1666496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1350853307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279532790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3944950834"/>
                    </a:ext>
                  </a:extLst>
                </a:gridCol>
                <a:gridCol w="1396917">
                  <a:extLst>
                    <a:ext uri="{9D8B030D-6E8A-4147-A177-3AD203B41FA5}">
                      <a16:colId xmlns:a16="http://schemas.microsoft.com/office/drawing/2014/main" val="3553911981"/>
                    </a:ext>
                  </a:extLst>
                </a:gridCol>
                <a:gridCol w="840860">
                  <a:extLst>
                    <a:ext uri="{9D8B030D-6E8A-4147-A177-3AD203B41FA5}">
                      <a16:colId xmlns:a16="http://schemas.microsoft.com/office/drawing/2014/main" val="1770620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435106"/>
                  </a:ext>
                </a:extLst>
              </a:tr>
              <a:tr h="548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381192"/>
                  </a:ext>
                </a:extLst>
              </a:tr>
              <a:tr h="19965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Дистанционно-диагностические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кабинеты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18244"/>
                  </a:ext>
                </a:extLst>
              </a:tr>
              <a:tr h="23272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Методические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кабинеты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86702"/>
                  </a:ext>
                </a:extLst>
              </a:tr>
              <a:tr h="21811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Смотровые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кабинеты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9031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DA240E-ED80-4AAF-858B-84553B67F51D}"/>
              </a:ext>
            </a:extLst>
          </p:cNvPr>
          <p:cNvSpPr/>
          <p:nvPr/>
        </p:nvSpPr>
        <p:spPr>
          <a:xfrm>
            <a:off x="1803633" y="3003259"/>
            <a:ext cx="7795333" cy="4257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Если в наименовании прописано, что это </a:t>
            </a:r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кабинет</a:t>
            </a:r>
            <a:r>
              <a:rPr lang="ru-RU" sz="1400" b="1" dirty="0">
                <a:solidFill>
                  <a:schemeClr val="tx1"/>
                </a:solidFill>
              </a:rPr>
              <a:t>, то 4 графа не заполняется! </a:t>
            </a:r>
          </a:p>
        </p:txBody>
      </p:sp>
    </p:spTree>
    <p:extLst>
      <p:ext uri="{BB962C8B-B14F-4D97-AF65-F5344CB8AC3E}">
        <p14:creationId xmlns:p14="http://schemas.microsoft.com/office/powerpoint/2010/main" val="149943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485</TotalTime>
  <Words>4218</Words>
  <Application>Microsoft Office PowerPoint</Application>
  <PresentationFormat>Широкоэкранный</PresentationFormat>
  <Paragraphs>1624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Garamond</vt:lpstr>
      <vt:lpstr>Symbol</vt:lpstr>
      <vt:lpstr>Times New Roman</vt:lpstr>
      <vt:lpstr>Натуральные материалы</vt:lpstr>
      <vt:lpstr>Форма № 30 «Сведения о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медицинской организации»</dc:title>
  <dc:creator>Пользователь</dc:creator>
  <cp:lastModifiedBy>Пользователь</cp:lastModifiedBy>
  <cp:revision>44</cp:revision>
  <dcterms:created xsi:type="dcterms:W3CDTF">2023-09-08T08:25:13Z</dcterms:created>
  <dcterms:modified xsi:type="dcterms:W3CDTF">2023-12-26T06:32:55Z</dcterms:modified>
</cp:coreProperties>
</file>