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8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CC"/>
    <a:srgbClr val="CCFFFF"/>
    <a:srgbClr val="CC99FF"/>
    <a:srgbClr val="FFFFCC"/>
    <a:srgbClr val="FEDAF7"/>
    <a:srgbClr val="FDCFF4"/>
    <a:srgbClr val="FFEFFF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B1B6-9C28-4AE5-A8E9-F5E1850A7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Форма № 30 «Сведения о медицинской организации»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04C0C-D6EE-4402-ADA9-7597200E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00210"/>
            <a:ext cx="6815669" cy="830513"/>
          </a:xfrm>
        </p:spPr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/>
                </a:solidFill>
              </a:rPr>
              <a:t>Раздел </a:t>
            </a:r>
            <a:r>
              <a:rPr lang="en-US" dirty="0">
                <a:solidFill>
                  <a:prstClr val="black"/>
                </a:solidFill>
              </a:rPr>
              <a:t>III</a:t>
            </a:r>
            <a:r>
              <a:rPr lang="ru-RU" dirty="0">
                <a:solidFill>
                  <a:prstClr val="black"/>
                </a:solidFill>
              </a:rPr>
              <a:t>. «Деятельность медицинских организаций по оказанию медицинской помощи в амбулаторных условиях</a:t>
            </a:r>
            <a:r>
              <a:rPr lang="ru-RU" sz="1800" dirty="0">
                <a:solidFill>
                  <a:prstClr val="black"/>
                </a:solidFill>
              </a:rPr>
              <a:t>»</a:t>
            </a:r>
          </a:p>
          <a:p>
            <a:pPr lvl="0">
              <a:buClr>
                <a:srgbClr val="83992A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EC2045-A120-4A8C-82C5-6FB9DFE75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846"/>
              </p:ext>
            </p:extLst>
          </p:nvPr>
        </p:nvGraphicFramePr>
        <p:xfrm>
          <a:off x="813495" y="1150277"/>
          <a:ext cx="9340215" cy="1160749"/>
        </p:xfrm>
        <a:graphic>
          <a:graphicData uri="http://schemas.openxmlformats.org/drawingml/2006/table">
            <a:tbl>
              <a:tblPr firstRow="1" firstCol="1" bandRow="1"/>
              <a:tblGrid>
                <a:gridCol w="6539865">
                  <a:extLst>
                    <a:ext uri="{9D8B030D-6E8A-4147-A177-3AD203B41FA5}">
                      <a16:colId xmlns:a16="http://schemas.microsoft.com/office/drawing/2014/main" val="486408093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414937460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244228729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55296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лиц старше трудоспособного возраста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91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99988"/>
                  </a:ext>
                </a:extLst>
              </a:tr>
              <a:tr h="19655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сделано лицами старше трудоспособного возраста (из табл. 2100, стр. 1, гр. 3)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28053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из них по поводу заболеваний (из табл. 2100, стр. 1, гр. 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2696"/>
                  </a:ext>
                </a:extLst>
              </a:tr>
              <a:tr h="16575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посещений врачами на дому всего (из табл. 2100, стр. 1, гр. 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67068"/>
                  </a:ext>
                </a:extLst>
              </a:tr>
              <a:tr h="2265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из них по поводу заболеваний (из табл. 2100, стр. 1, гр. 11)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4815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FC976E4-2971-4E01-9C02-3E4F643BC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65" y="715445"/>
            <a:ext cx="100327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(2104)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5CC16C-5DD6-4032-94A6-2B7663AF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95" y="321355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4FEF5E4-786A-441F-944E-4AC2664FF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73802"/>
              </p:ext>
            </p:extLst>
          </p:nvPr>
        </p:nvGraphicFramePr>
        <p:xfrm>
          <a:off x="872219" y="3698257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лыми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заболева-ний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29528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8C2AC81-7DD8-41C6-864D-51F3890312EB}"/>
              </a:ext>
            </a:extLst>
          </p:cNvPr>
          <p:cNvCxnSpPr>
            <a:cxnSpLocks/>
          </p:cNvCxnSpPr>
          <p:nvPr/>
        </p:nvCxnSpPr>
        <p:spPr>
          <a:xfrm flipH="1">
            <a:off x="3766657" y="1652631"/>
            <a:ext cx="3724713" cy="36156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217AC31-9555-4180-BCD0-17B2BE7D20C4}"/>
              </a:ext>
            </a:extLst>
          </p:cNvPr>
          <p:cNvCxnSpPr>
            <a:cxnSpLocks/>
          </p:cNvCxnSpPr>
          <p:nvPr/>
        </p:nvCxnSpPr>
        <p:spPr>
          <a:xfrm flipH="1">
            <a:off x="6096000" y="1862356"/>
            <a:ext cx="1395372" cy="3405930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59D6921-A481-4C39-B2E9-DED9643E7200}"/>
              </a:ext>
            </a:extLst>
          </p:cNvPr>
          <p:cNvCxnSpPr>
            <a:cxnSpLocks/>
          </p:cNvCxnSpPr>
          <p:nvPr/>
        </p:nvCxnSpPr>
        <p:spPr>
          <a:xfrm flipH="1">
            <a:off x="7290033" y="2092339"/>
            <a:ext cx="201337" cy="3175947"/>
          </a:xfrm>
          <a:prstGeom prst="straightConnector1">
            <a:avLst/>
          </a:prstGeom>
          <a:ln w="190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71C0DB4-953E-45A7-A53B-8BF4306BCB7F}"/>
              </a:ext>
            </a:extLst>
          </p:cNvPr>
          <p:cNvCxnSpPr>
            <a:cxnSpLocks/>
          </p:cNvCxnSpPr>
          <p:nvPr/>
        </p:nvCxnSpPr>
        <p:spPr>
          <a:xfrm>
            <a:off x="7558481" y="2231472"/>
            <a:ext cx="1300293" cy="30368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84FD341-57C7-4C56-895B-37DD8F3766D3}"/>
              </a:ext>
            </a:extLst>
          </p:cNvPr>
          <p:cNvSpPr/>
          <p:nvPr/>
        </p:nvSpPr>
        <p:spPr>
          <a:xfrm>
            <a:off x="963109" y="2449923"/>
            <a:ext cx="4709711" cy="69000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таблице 2104 указываются посещения из общего числа посещений (из таблицы 2100).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7A246C-DB61-4174-9EEC-BCF6F2539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35720"/>
              </p:ext>
            </p:extLst>
          </p:nvPr>
        </p:nvGraphicFramePr>
        <p:xfrm>
          <a:off x="1022068" y="1174667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AAE790D-5B91-47CF-98EF-2C589479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BEDCB93-787E-42A3-9BDF-8D8E8904998D}"/>
              </a:ext>
            </a:extLst>
          </p:cNvPr>
          <p:cNvSpPr/>
          <p:nvPr/>
        </p:nvSpPr>
        <p:spPr>
          <a:xfrm>
            <a:off x="5862414" y="700754"/>
            <a:ext cx="5614587" cy="1392965"/>
          </a:xfrm>
          <a:prstGeom prst="wedgeRoundRectCallout">
            <a:avLst>
              <a:gd name="adj1" fmla="val -55630"/>
              <a:gd name="adj2" fmla="val 4224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стр. 2 включаются посещения «в неотложной форме».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 К ним относятся посещения по оказанию неотложной медицинской помощи лицам, при внезапных острых заболеваниях, состояниях и обострениях хронических заболеваний, не опасных для жизни и не требующих экстренной медицинской помощи) в отделение (кабинет) неотложной медицинской помощи, являющийся структурным подразделением поликлиники (врачебной амбулатории, центра общей врачебной практики (семейной медицины), а также на дому при вызове врача.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67EC320F-A2DC-4A72-93B5-AF0350E095FB}"/>
              </a:ext>
            </a:extLst>
          </p:cNvPr>
          <p:cNvSpPr/>
          <p:nvPr/>
        </p:nvSpPr>
        <p:spPr>
          <a:xfrm>
            <a:off x="5776957" y="2170632"/>
            <a:ext cx="5700043" cy="1025496"/>
          </a:xfrm>
          <a:prstGeom prst="wedgeRoundRectCallout">
            <a:avLst>
              <a:gd name="adj1" fmla="val -53726"/>
              <a:gd name="adj2" fmla="val -503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NewRomanPSMT"/>
              </a:rPr>
              <a:t>В стр. 3 включаются посещения на дому, выполненные по инициативе врача («активные»).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Как правило, активно наблюдаются пациенты длительно, не посещавшие медицинскую организацию, из группы лиц, находящихся под диспансерным наблюдением, пациентов со злокачественными новообразованиями, инфекционными заболеваниями, лица пожилого и старческого возраста, инвалиды с тяжелыми заболеваниями.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92589E4E-6A6B-4EA7-9463-99FF525D1D45}"/>
              </a:ext>
            </a:extLst>
          </p:cNvPr>
          <p:cNvSpPr/>
          <p:nvPr/>
        </p:nvSpPr>
        <p:spPr>
          <a:xfrm>
            <a:off x="5544795" y="3281058"/>
            <a:ext cx="5811140" cy="1272518"/>
          </a:xfrm>
          <a:prstGeom prst="wedgeRoundRectCallout">
            <a:avLst>
              <a:gd name="adj1" fmla="val -37746"/>
              <a:gd name="adj2" fmla="val -41116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строку 4 включаются посещения «по диспансерному наблюдению».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Диспансерное наблюдение представляет собой динамическое наблюдение, в том числе необходимое обследование, за состоянием здоровья лиц, страдающих хроническими заболеваниями, функциональными расстройствами, иными состояниями, в целях своевременного выявления, предупреждения осложнений, обострений заболеваний, иных патологических состояний, их профилактики и осуществления медицинской реабилитации указанных лиц.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A08FEC2-B8D6-4C92-81D5-E779CD7B5CEB}"/>
              </a:ext>
            </a:extLst>
          </p:cNvPr>
          <p:cNvSpPr/>
          <p:nvPr/>
        </p:nvSpPr>
        <p:spPr>
          <a:xfrm>
            <a:off x="5544795" y="4618750"/>
            <a:ext cx="5811140" cy="363195"/>
          </a:xfrm>
          <a:prstGeom prst="wedgeRoundRectCallout">
            <a:avLst>
              <a:gd name="adj1" fmla="val -21737"/>
              <a:gd name="adj2" fmla="val 46240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строку 5 включаются все посещения, выполненные «с профилактической целью»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A0BD6983-3DE8-4F0B-986E-93D6262F59A8}"/>
              </a:ext>
            </a:extLst>
          </p:cNvPr>
          <p:cNvSpPr/>
          <p:nvPr/>
        </p:nvSpPr>
        <p:spPr>
          <a:xfrm>
            <a:off x="740635" y="5060717"/>
            <a:ext cx="7087313" cy="1096529"/>
          </a:xfrm>
          <a:prstGeom prst="wedgeRoundRectCallout">
            <a:avLst>
              <a:gd name="adj1" fmla="val -173"/>
              <a:gd name="adj2" fmla="val -25499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строку 6 «медицинский осмотр» выделяются посещения по поводу:</a:t>
            </a:r>
          </a:p>
          <a:p>
            <a:r>
              <a:rPr lang="ru-RU" sz="1100" dirty="0">
                <a:solidFill>
                  <a:schemeClr val="tx1"/>
                </a:solidFill>
                <a:latin typeface="TimesNewRomanPSMT"/>
              </a:rPr>
              <a:t>- целевого профилактического медицинского осмотра,</a:t>
            </a:r>
          </a:p>
          <a:p>
            <a:r>
              <a:rPr lang="ru-RU" sz="1100" dirty="0">
                <a:solidFill>
                  <a:schemeClr val="tx1"/>
                </a:solidFill>
                <a:latin typeface="TimesNewRomanPSMT"/>
              </a:rPr>
              <a:t>- предварительного медицинского осмотра, проводимого при поступлении на работу;</a:t>
            </a:r>
          </a:p>
          <a:p>
            <a:r>
              <a:rPr lang="ru-RU" sz="1100" dirty="0">
                <a:solidFill>
                  <a:schemeClr val="tx1"/>
                </a:solidFill>
                <a:latin typeface="TimesNewRomanPSMT"/>
              </a:rPr>
              <a:t>- периодического медицинского осмотра, проводимого с установленной периодичностью;</a:t>
            </a:r>
          </a:p>
          <a:p>
            <a:r>
              <a:rPr lang="ru-RU" sz="1100" dirty="0">
                <a:solidFill>
                  <a:schemeClr val="tx1"/>
                </a:solidFill>
                <a:latin typeface="TimesNewRomanPSMT"/>
              </a:rPr>
              <a:t>- </a:t>
            </a:r>
            <a:r>
              <a:rPr lang="ru-RU" sz="1100" dirty="0" err="1">
                <a:solidFill>
                  <a:schemeClr val="tx1"/>
                </a:solidFill>
                <a:latin typeface="TimesNewRomanPSMT"/>
              </a:rPr>
              <a:t>предсменного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, предрейсового медицинского осмотра, проводимого перед началом рабочего дня (смены, рейса);</a:t>
            </a:r>
          </a:p>
          <a:p>
            <a:r>
              <a:rPr lang="ru-RU" sz="1100" dirty="0">
                <a:solidFill>
                  <a:schemeClr val="tx1"/>
                </a:solidFill>
                <a:latin typeface="TimesNewRomanPSMT"/>
              </a:rPr>
              <a:t>- иных установленных законодательством Российской Федерации видов медицинских осмотров.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8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DFA67-A7EC-4869-B562-643435D7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E675216-2F33-49A6-BC22-2DD88DAD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71189"/>
              </p:ext>
            </p:extLst>
          </p:nvPr>
        </p:nvGraphicFramePr>
        <p:xfrm>
          <a:off x="1022068" y="1174667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0DF3198C-E996-4FD6-877B-B1BD3BD6E46B}"/>
              </a:ext>
            </a:extLst>
          </p:cNvPr>
          <p:cNvSpPr/>
          <p:nvPr/>
        </p:nvSpPr>
        <p:spPr>
          <a:xfrm>
            <a:off x="5545123" y="1770078"/>
            <a:ext cx="5863905" cy="629174"/>
          </a:xfrm>
          <a:prstGeom prst="wedgeRoundRectCallout">
            <a:avLst>
              <a:gd name="adj1" fmla="val -52273"/>
              <a:gd name="adj2" fmla="val 134123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строку 7 «диспансеризация»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включаются посещения, выполненные в рамках диспансеризации определенных групп взрослого населения, госслужащих и муниципальных служащих, а также детей-сирот.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2CEFB7A1-B89D-4ECB-A588-1A9E4C9DC8CA}"/>
              </a:ext>
            </a:extLst>
          </p:cNvPr>
          <p:cNvSpPr/>
          <p:nvPr/>
        </p:nvSpPr>
        <p:spPr>
          <a:xfrm>
            <a:off x="6073629" y="2767219"/>
            <a:ext cx="5335399" cy="1057012"/>
          </a:xfrm>
          <a:prstGeom prst="wedgeRoundRectCallout">
            <a:avLst>
              <a:gd name="adj1" fmla="val -60569"/>
              <a:gd name="adj2" fmla="val -20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8 «комплексный медицинский осмотр»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посещения в центры здоровья и посещения, выполненные в рамках комплексных обследований участников (инвалидов) Великой Отечественной войны (за исключением, выполненных в рамках диспансеризации определенных групп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взрослого населения).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1223FDD7-9D7D-45ED-9C57-BFDCF74803ED}"/>
              </a:ext>
            </a:extLst>
          </p:cNvPr>
          <p:cNvSpPr/>
          <p:nvPr/>
        </p:nvSpPr>
        <p:spPr>
          <a:xfrm>
            <a:off x="5545123" y="4051882"/>
            <a:ext cx="5863905" cy="1944706"/>
          </a:xfrm>
          <a:prstGeom prst="wedgeRoundRectCallout">
            <a:avLst>
              <a:gd name="adj1" fmla="val -49665"/>
              <a:gd name="adj2" fmla="val -689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10 </a:t>
            </a:r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«Паллиативная помощь»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TimesNewRomanPSMT"/>
              </a:rPr>
              <a:t>указываются</a:t>
            </a:r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сведения о посещениях при оказании паллиативной помощи в амбулаторных условиях (код по МКБ-10 Z51.5). 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Строка «паллиативная помощь» заполняется, если в организации организован кабинет (отделение) по оказанию паллиативной медицинской помощи 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(должны быть данные в таб. 1001, стр.79 и 79.1)</a:t>
            </a:r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 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 функционирует выездная патронажная служба для оказания паллиативной медицинской помощи на дому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(должны быть данные в таб. 1003, стр. 6).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62F44-8177-41E7-86E7-EEA8D699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EF375C-4CFE-461A-A050-023E66C1F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9154"/>
              </p:ext>
            </p:extLst>
          </p:nvPr>
        </p:nvGraphicFramePr>
        <p:xfrm>
          <a:off x="1022068" y="1174667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1D707904-9AAD-4FF5-B979-BBD596A63D67}"/>
              </a:ext>
            </a:extLst>
          </p:cNvPr>
          <p:cNvSpPr/>
          <p:nvPr/>
        </p:nvSpPr>
        <p:spPr>
          <a:xfrm>
            <a:off x="5511568" y="1619076"/>
            <a:ext cx="5821959" cy="704675"/>
          </a:xfrm>
          <a:prstGeom prst="wedgeRoundRectCallout">
            <a:avLst>
              <a:gd name="adj1" fmla="val 18627"/>
              <a:gd name="adj2" fmla="val 43430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11 «патронаж»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посещения, выполненные врачом на дому для проведения профилактических, оздоровительных и санитарно-просветительных мероприятий.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65A3506-D8A8-446C-86B9-8044AA85741E}"/>
              </a:ext>
            </a:extLst>
          </p:cNvPr>
          <p:cNvSpPr/>
          <p:nvPr/>
        </p:nvSpPr>
        <p:spPr>
          <a:xfrm>
            <a:off x="6014906" y="2725418"/>
            <a:ext cx="4198204" cy="704675"/>
          </a:xfrm>
          <a:prstGeom prst="wedgeRoundRectCallout">
            <a:avLst>
              <a:gd name="adj1" fmla="val -53029"/>
              <a:gd name="adj2" fmla="val 13273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12 «прочие»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посещения, выполненные врачом с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профилактическими целями, не указанными в данной таблицы.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D4F2F23-13FE-48F9-B20D-85150FFA9B73}"/>
              </a:ext>
            </a:extLst>
          </p:cNvPr>
          <p:cNvSpPr/>
          <p:nvPr/>
        </p:nvSpPr>
        <p:spPr>
          <a:xfrm>
            <a:off x="6409189" y="3867326"/>
            <a:ext cx="5066950" cy="998289"/>
          </a:xfrm>
          <a:prstGeom prst="wedgeRoundRectCallout">
            <a:avLst>
              <a:gd name="adj1" fmla="val -63382"/>
              <a:gd name="adj2" fmla="val 3483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15 «мобильная медицинская бригада»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выполненные врачебные посещения бригадой, не оснащенной мобильным медицинским комплексом.</a:t>
            </a:r>
          </a:p>
          <a:p>
            <a:pPr lvl="0" algn="ctr"/>
            <a:endParaRPr lang="ru-RU" sz="800" dirty="0">
              <a:solidFill>
                <a:prstClr val="black"/>
              </a:solidFill>
              <a:latin typeface="TimesNewRomanPSMT"/>
            </a:endParaRPr>
          </a:p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(должны быть данные в таб. 1003, стр. 10).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8072F1DB-F31F-43E3-A752-B4551EDEF647}"/>
              </a:ext>
            </a:extLst>
          </p:cNvPr>
          <p:cNvSpPr/>
          <p:nvPr/>
        </p:nvSpPr>
        <p:spPr>
          <a:xfrm>
            <a:off x="6283354" y="5092117"/>
            <a:ext cx="5066950" cy="998290"/>
          </a:xfrm>
          <a:prstGeom prst="wedgeRoundRectCallout">
            <a:avLst>
              <a:gd name="adj1" fmla="val -60237"/>
              <a:gd name="adj2" fmla="val -48800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16 «мобильный медицинский комплекс»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выполненные врачебные посещения бригадой, оснащенной мобильным медицинским комплексом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(должны быть данные в таб. 1003, стр. 11).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89965EE-AD9C-4A96-9162-8328DF7F4C3D}"/>
              </a:ext>
            </a:extLst>
          </p:cNvPr>
          <p:cNvSpPr/>
          <p:nvPr/>
        </p:nvSpPr>
        <p:spPr>
          <a:xfrm>
            <a:off x="682304" y="5316245"/>
            <a:ext cx="5413696" cy="704753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/>
                </a:solidFill>
              </a:rPr>
              <a:t>стр. 1 = стр. 2 + стр. 3 + стр. 4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стр. 5 = стр. 6 + стр. 7 + стр. 8 + стр. 10 + стр.11 + стр. 12 </a:t>
            </a:r>
          </a:p>
        </p:txBody>
      </p:sp>
    </p:spTree>
    <p:extLst>
      <p:ext uri="{BB962C8B-B14F-4D97-AF65-F5344CB8AC3E}">
        <p14:creationId xmlns:p14="http://schemas.microsoft.com/office/powerpoint/2010/main" val="9639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B06BA-6538-411F-8E9C-7AECA97B8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DA0EF7D-F97F-4B93-BCD8-C9101C8E2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6609"/>
              </p:ext>
            </p:extLst>
          </p:nvPr>
        </p:nvGraphicFramePr>
        <p:xfrm>
          <a:off x="946568" y="1132800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3E3DBB-1F72-4BC6-997F-294079322DB2}"/>
              </a:ext>
            </a:extLst>
          </p:cNvPr>
          <p:cNvSpPr txBox="1"/>
          <p:nvPr/>
        </p:nvSpPr>
        <p:spPr>
          <a:xfrm>
            <a:off x="4804095" y="676746"/>
            <a:ext cx="2583809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Контроли по таб. 2105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22887E5-D211-4A03-B966-5CBFE4AE2E01}"/>
              </a:ext>
            </a:extLst>
          </p:cNvPr>
          <p:cNvSpPr/>
          <p:nvPr/>
        </p:nvSpPr>
        <p:spPr>
          <a:xfrm>
            <a:off x="2230357" y="2606906"/>
            <a:ext cx="4724119" cy="476443"/>
          </a:xfrm>
          <a:prstGeom prst="wedgeRoundRectCallout">
            <a:avLst>
              <a:gd name="adj1" fmla="val 37756"/>
              <a:gd name="adj2" fmla="val -71193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2105, стр. 5, гр. 3 = таб. 2100, стр. 1, (гр. 3 + 9) – (гр. 7 + 8 + 11)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E842A489-ABBB-4251-AB62-B3DE129E02AE}"/>
              </a:ext>
            </a:extLst>
          </p:cNvPr>
          <p:cNvSpPr/>
          <p:nvPr/>
        </p:nvSpPr>
        <p:spPr>
          <a:xfrm>
            <a:off x="2466370" y="1840567"/>
            <a:ext cx="4488106" cy="520118"/>
          </a:xfrm>
          <a:prstGeom prst="wedgeRoundRectCallout">
            <a:avLst>
              <a:gd name="adj1" fmla="val 38606"/>
              <a:gd name="adj2" fmla="val -6653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2105, стр. 1, гр. 3 = таб. 2100, стр. 1, гр. 7 + 8 + 11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AC4810B0-92C9-45C6-A390-0C6C89B23021}"/>
              </a:ext>
            </a:extLst>
          </p:cNvPr>
          <p:cNvSpPr/>
          <p:nvPr/>
        </p:nvSpPr>
        <p:spPr>
          <a:xfrm>
            <a:off x="9422400" y="2321577"/>
            <a:ext cx="2046914" cy="589372"/>
          </a:xfrm>
          <a:prstGeom prst="wedgeRoundRectCallout">
            <a:avLst>
              <a:gd name="adj1" fmla="val -62778"/>
              <a:gd name="adj2" fmla="val -15398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2105, стр. 5, гр. 5 = таб. 2100, стр. 1, (гр. 5 + 12) – (гр. 8 + 13)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9E105914-BDAA-4AAF-9EDD-5043A8A0F495}"/>
              </a:ext>
            </a:extLst>
          </p:cNvPr>
          <p:cNvSpPr/>
          <p:nvPr/>
        </p:nvSpPr>
        <p:spPr>
          <a:xfrm>
            <a:off x="9422399" y="1607937"/>
            <a:ext cx="2046914" cy="520118"/>
          </a:xfrm>
          <a:prstGeom prst="wedgeRoundRectCallout">
            <a:avLst>
              <a:gd name="adj1" fmla="val -61491"/>
              <a:gd name="adj2" fmla="val -18037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2105, стр. 1, гр. 5 = таб. 2100, стр. 1, гр. 8 + 13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28299A69-CEE6-457D-A49D-281ABF3CF823}"/>
              </a:ext>
            </a:extLst>
          </p:cNvPr>
          <p:cNvSpPr/>
          <p:nvPr/>
        </p:nvSpPr>
        <p:spPr>
          <a:xfrm>
            <a:off x="7620868" y="664833"/>
            <a:ext cx="3603061" cy="520117"/>
          </a:xfrm>
          <a:prstGeom prst="wedgeRoundRectCallout">
            <a:avLst>
              <a:gd name="adj1" fmla="val -45047"/>
              <a:gd name="adj2" fmla="val 15121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>
                <a:solidFill>
                  <a:prstClr val="black"/>
                </a:solidFill>
              </a:rPr>
              <a:t>Таб. 2105, стр. 1, гр. 4 ≥ таб. 2100, стр. 1, гр. 6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6AC25D06-EEC5-4465-B55B-12812D9817AE}"/>
              </a:ext>
            </a:extLst>
          </p:cNvPr>
          <p:cNvSpPr/>
          <p:nvPr/>
        </p:nvSpPr>
        <p:spPr>
          <a:xfrm>
            <a:off x="6020498" y="3661145"/>
            <a:ext cx="5373314" cy="520117"/>
          </a:xfrm>
          <a:prstGeom prst="wedgeRoundRectCallout">
            <a:avLst>
              <a:gd name="adj1" fmla="val -27390"/>
              <a:gd name="adj2" fmla="val -247178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>
                <a:solidFill>
                  <a:prstClr val="black"/>
                </a:solidFill>
              </a:rPr>
              <a:t>Таб. 2105, стр. 5, гр. 4 ≥ таб. 2100, стр. 1, (гр. 4 + 10) – Таб. 2105, стр. 1, гр. 4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6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BD7532-564F-48D5-982B-CA35BD01481C}"/>
              </a:ext>
            </a:extLst>
          </p:cNvPr>
          <p:cNvSpPr/>
          <p:nvPr/>
        </p:nvSpPr>
        <p:spPr>
          <a:xfrm>
            <a:off x="917197" y="858920"/>
            <a:ext cx="838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(2106)                                                           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 по поводу заболеваний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всего 1 ____________, из них: сельских жителей  2 ____________; детей 0–17 лет (из стр. 1) 3 _____________, из них: сельских жителей  (из стр. 3)  4 _________. 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EF43DE4-91BE-4948-9610-1E7A33B783AD}"/>
              </a:ext>
            </a:extLst>
          </p:cNvPr>
          <p:cNvSpPr/>
          <p:nvPr/>
        </p:nvSpPr>
        <p:spPr>
          <a:xfrm>
            <a:off x="1828800" y="2053205"/>
            <a:ext cx="9320169" cy="2751589"/>
          </a:xfrm>
          <a:prstGeom prst="roundRect">
            <a:avLst>
              <a:gd name="adj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NewRomanPSMT"/>
              </a:rPr>
              <a:t>Обращение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включает в себя одно или несколько посещений пациента, в результате которых цель обращения достигнута. </a:t>
            </a:r>
          </a:p>
          <a:p>
            <a:pPr algn="ctr"/>
            <a:endParaRPr lang="ru-RU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Включаются обращения по поводу заболеваний, травм, отравлений и некоторых других последствий воздействия внешних причин (коды A00 - T98 МКБ-10) и обращения с профилактической целью (коды Z00 - Z99 МКБ-10).</a:t>
            </a:r>
          </a:p>
          <a:p>
            <a:pPr algn="ctr"/>
            <a:endParaRPr lang="ru-RU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u="sng" dirty="0">
                <a:solidFill>
                  <a:schemeClr val="tx1"/>
                </a:solidFill>
                <a:latin typeface="TimesNewRomanPSMT"/>
              </a:rPr>
              <a:t>Сведения, указанные в таблице 2106, должны быть меньше, чем данные указанные в таблице 2100 по строке в соответствующих графах.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4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1EC8E0-A156-4826-A3BA-A0EE892EC2FF}"/>
              </a:ext>
            </a:extLst>
          </p:cNvPr>
          <p:cNvSpPr/>
          <p:nvPr/>
        </p:nvSpPr>
        <p:spPr>
          <a:xfrm>
            <a:off x="757805" y="788922"/>
            <a:ext cx="9787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(2107)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организации», посещения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 врачам, всего 1 __________, из них: сельских жителей 2 _________, к среднему медицинскому персоналу 3 ________, из них: сельских жителей 4 ________.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BE2FBB70-5A4E-4CA8-9DCE-B3520F177FB1}"/>
              </a:ext>
            </a:extLst>
          </p:cNvPr>
          <p:cNvSpPr/>
          <p:nvPr/>
        </p:nvSpPr>
        <p:spPr>
          <a:xfrm>
            <a:off x="1459684" y="1879134"/>
            <a:ext cx="9865454" cy="2290194"/>
          </a:xfrm>
          <a:prstGeom prst="wedgeRoundRectCallout">
            <a:avLst>
              <a:gd name="adj1" fmla="val -42432"/>
              <a:gd name="adj2" fmla="val -57378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В таблице указывается деятельность (посещения)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 и с созданной современной инфраструктурой оказания медицинской помощи детям.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600" u="sng" dirty="0">
                <a:solidFill>
                  <a:schemeClr val="tx1"/>
                </a:solidFill>
                <a:latin typeface="TimesNewRomanPSMT"/>
              </a:rPr>
              <a:t>Сведения о количестве посещений в таблице 2107 указываются в целом по медицинской организации с учетом выполненных посещений на дому.</a:t>
            </a:r>
            <a:endParaRPr lang="ru-RU" sz="1600" u="sng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Данные должны сопоставляться с таб. 1000, гр. 4 и  таб. 1001, стр13.1, 30.1, 31.1, 84.1</a:t>
            </a:r>
            <a:r>
              <a:rPr lang="ru-RU" sz="1600" dirty="0">
                <a:solidFill>
                  <a:schemeClr val="tx1"/>
                </a:solidFill>
                <a:latin typeface="TimesNewRomanPSMT"/>
              </a:rPr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D5BA77-070C-4EA4-A0D7-A8D334B9CBBF}"/>
              </a:ext>
            </a:extLst>
          </p:cNvPr>
          <p:cNvSpPr/>
          <p:nvPr/>
        </p:nvSpPr>
        <p:spPr>
          <a:xfrm>
            <a:off x="3092741" y="4285930"/>
            <a:ext cx="6006518" cy="170381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 таб. 2107:</a:t>
            </a:r>
          </a:p>
          <a:p>
            <a:endParaRPr lang="ru-RU" sz="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1 = таб. 2100, стр. 1, гр. 3 + 9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2 = таб. 2100, стр. 1, гр. 4 + 10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среднему медицинскому персоналу 3 = таб. 2101, стр. 1, гр. 3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4 = таб. 2101, стр. 1, гр. 4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318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11AB59-87D9-4D4A-8D85-F84CC1C4ABAD}"/>
              </a:ext>
            </a:extLst>
          </p:cNvPr>
          <p:cNvSpPr/>
          <p:nvPr/>
        </p:nvSpPr>
        <p:spPr>
          <a:xfrm>
            <a:off x="795556" y="703017"/>
            <a:ext cx="10718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(2108)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медицинских организаций и их подразделений (детские поликлиники, детские поликлинические отделения медицинских организаций, консультативно-диагностические центры для детей), посещения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 врачам, всего 1_____, из них: сельских жителей 2 _____, к среднему медицинскому персоналу 3 ________, из них: сельских жителей 4 ________,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 в медицинских организациях и их подразделениях с созданной современной инфраструктурой оказания медицинской помощи детям, посещения: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врачам, всего 5__________, из них: сельских жителей 6 _________, к среднему медицинскому персоналу 7 ________, из них: сельских жителей 8 ________.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4C9A934-7F55-4D16-878E-5334C9BB775D}"/>
              </a:ext>
            </a:extLst>
          </p:cNvPr>
          <p:cNvSpPr/>
          <p:nvPr/>
        </p:nvSpPr>
        <p:spPr>
          <a:xfrm>
            <a:off x="2972500" y="2306127"/>
            <a:ext cx="6006518" cy="286988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 таб. 2108:</a:t>
            </a:r>
          </a:p>
          <a:p>
            <a:endParaRPr lang="ru-RU" sz="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1 = таб. 2100, стр. 1, гр. 5 + 12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2 = таб. 2105, стр. 1 + 5, гр. 6</a:t>
            </a: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5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6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среднему мед. персоналу 7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8 </a:t>
            </a:r>
            <a:endParaRPr lang="ru-RU" sz="1600" dirty="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5F2EE690-C8A5-4C34-BAB1-9C6D3CEA69F1}"/>
              </a:ext>
            </a:extLst>
          </p:cNvPr>
          <p:cNvSpPr/>
          <p:nvPr/>
        </p:nvSpPr>
        <p:spPr>
          <a:xfrm>
            <a:off x="5496189" y="3873616"/>
            <a:ext cx="469783" cy="954106"/>
          </a:xfrm>
          <a:prstGeom prst="rightBrace">
            <a:avLst>
              <a:gd name="adj1" fmla="val 8333"/>
              <a:gd name="adj2" fmla="val 527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9AED3-25BF-455D-BECA-9EA13E155870}"/>
              </a:ext>
            </a:extLst>
          </p:cNvPr>
          <p:cNvSpPr txBox="1"/>
          <p:nvPr/>
        </p:nvSpPr>
        <p:spPr>
          <a:xfrm>
            <a:off x="5965972" y="3873615"/>
            <a:ext cx="252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п. 5 и 6 контроли те же, что и для 1,2 пунктов, но данные будут меньше, т.к. это работа в подразделениях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463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4D09A7C-0412-4539-960C-2C7BFFE80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00720"/>
              </p:ext>
            </p:extLst>
          </p:nvPr>
        </p:nvGraphicFramePr>
        <p:xfrm>
          <a:off x="1006554" y="1223611"/>
          <a:ext cx="9246691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653677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44480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016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Школьники (из суммы строк 1+3)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 взрослого населения (18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старше),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26925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91579"/>
                  </a:ext>
                </a:extLst>
              </a:tr>
              <a:tr h="41473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диспансеризация и профилактический осмотр определенных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 взрослого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45829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17753"/>
                  </a:ext>
                </a:extLst>
              </a:tr>
              <a:tr h="414734">
                <a:tc>
                  <a:txBody>
                    <a:bodyPr/>
                    <a:lstStyle/>
                    <a:p>
                      <a:pPr marL="9017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углубленная диспансеризация граждан, переболевших новой короновирусной инфекцией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23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(сумма строк 1, 3, 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686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FC16A08-24FF-475A-8A7C-CD62DF1E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55" y="792724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28E3BE-B39E-49A5-9569-5E60D8BC27E1}"/>
              </a:ext>
            </a:extLst>
          </p:cNvPr>
          <p:cNvSpPr/>
          <p:nvPr/>
        </p:nvSpPr>
        <p:spPr>
          <a:xfrm>
            <a:off x="6753138" y="2038525"/>
            <a:ext cx="4583309" cy="114090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гр. 3 число подлежащих осмотру и гр. 5 число осмотренных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включают физических лиц только один раз в году, независимо от того, сколько раз в году они подлежали осмотру и были осмотрены.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10E4C91-7A0D-45CB-840E-C478334ABB56}"/>
              </a:ext>
            </a:extLst>
          </p:cNvPr>
          <p:cNvSpPr/>
          <p:nvPr/>
        </p:nvSpPr>
        <p:spPr>
          <a:xfrm>
            <a:off x="4706223" y="3405099"/>
            <a:ext cx="6630224" cy="86406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Перед внесением данных в гр. 3,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необходимо сверяться с плановыми цифрами подлежащих осмотрам по категориям, которые утверждаются распорядительным документом органа управления здравоохранения субъекта и могут корректироваться на конец отчетного периода.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E25AE0-C24B-460A-9995-E1566B76361D}"/>
              </a:ext>
            </a:extLst>
          </p:cNvPr>
          <p:cNvSpPr/>
          <p:nvPr/>
        </p:nvSpPr>
        <p:spPr>
          <a:xfrm>
            <a:off x="1798164" y="4825984"/>
            <a:ext cx="9538283" cy="7184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Число осмотренных  в гр. 5 должно равняться числу подлежащих осмотру по гр. 3 или быть меньше этого числа.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73C2B-7A47-41A2-B2A7-709AC3E5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55" y="792724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14FD7BC-2B6C-4926-8D01-D638947DD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44235"/>
              </p:ext>
            </p:extLst>
          </p:nvPr>
        </p:nvGraphicFramePr>
        <p:xfrm>
          <a:off x="1006555" y="1223611"/>
          <a:ext cx="9246691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2653677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44480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016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Школьники (из суммы строк 1+3)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 взрослого населения (18 лет</a:t>
                      </a:r>
                      <a:b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старше),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26925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91579"/>
                  </a:ext>
                </a:extLst>
              </a:tr>
              <a:tr h="41473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диспансеризация и профилактический осмотр определенных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групп взрослого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45829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17753"/>
                  </a:ext>
                </a:extLst>
              </a:tr>
              <a:tr h="414734">
                <a:tc>
                  <a:txBody>
                    <a:bodyPr/>
                    <a:lstStyle/>
                    <a:p>
                      <a:pPr marL="9017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углубленная диспансеризация граждан, переболевших новой короновирусной инфекцией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23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(сумма строк 1, 3, 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68656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E17B13B7-4C6C-42CF-AFF6-68FE87745F97}"/>
              </a:ext>
            </a:extLst>
          </p:cNvPr>
          <p:cNvSpPr/>
          <p:nvPr/>
        </p:nvSpPr>
        <p:spPr>
          <a:xfrm>
            <a:off x="4144161" y="2013359"/>
            <a:ext cx="7399090" cy="1048624"/>
          </a:xfrm>
          <a:prstGeom prst="wedgeRoundRectCallout">
            <a:avLst>
              <a:gd name="adj1" fmla="val -51817"/>
              <a:gd name="adj2" fmla="val 3866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Стр. 6 м. б. </a:t>
            </a:r>
            <a:r>
              <a:rPr lang="ru-RU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&gt;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 стр. 6.2 «диспансеризация определенных групп взрослого населения»       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за счет профилактических осмотров (профилактические осмотры, проведенные в рамках диспансеризации определенных групп взрослого населения, периодические, предварительные медицинские осмотры и другие).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5CEDC7B-4567-4A93-9C66-24B2FE102A00}"/>
              </a:ext>
            </a:extLst>
          </p:cNvPr>
          <p:cNvSpPr/>
          <p:nvPr/>
        </p:nvSpPr>
        <p:spPr>
          <a:xfrm>
            <a:off x="4211273" y="3622898"/>
            <a:ext cx="7097087" cy="591424"/>
          </a:xfrm>
          <a:prstGeom prst="wedgeRoundRectCallout">
            <a:avLst>
              <a:gd name="adj1" fmla="val -49792"/>
              <a:gd name="adj2" fmla="val -806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По стр. 6 проводится контроль по лицам старше трудоспособного возраста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Стр. 6 – стр. 6.1 ≥ стр. 6.2 – стр. 6.2.1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3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7D351F-3FD4-41EB-9CE4-591CC0777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53756"/>
              </p:ext>
            </p:extLst>
          </p:nvPr>
        </p:nvGraphicFramePr>
        <p:xfrm>
          <a:off x="1004842" y="1309453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C1137DB-5C7C-4EAD-A448-95C193620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0" y="87856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6E3EF85-78DA-4FAC-9402-759E06C40D95}"/>
              </a:ext>
            </a:extLst>
          </p:cNvPr>
          <p:cNvSpPr/>
          <p:nvPr/>
        </p:nvSpPr>
        <p:spPr>
          <a:xfrm>
            <a:off x="721453" y="3967993"/>
            <a:ext cx="10737907" cy="18539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Таблица 2100 заполняется на основании сведений, содержащихся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«Талоне пациента, получающего медицинскую помощь в амбулаторных условиях» (ф. № 025-1/у).</a:t>
            </a:r>
          </a:p>
          <a:p>
            <a:pPr algn="ctr"/>
            <a:endParaRPr lang="ru-RU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Посещения учитываются только при наличии соответствующей записи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медицинской карте пациента, получающего медицинскую помощь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амбулаторных условиях.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4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06CF7-7486-4C76-B376-13C26D12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55" y="792724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3DCADDC-C6F7-4F82-8260-E9E10D8E1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86836"/>
              </p:ext>
            </p:extLst>
          </p:nvPr>
        </p:nvGraphicFramePr>
        <p:xfrm>
          <a:off x="1006555" y="1223611"/>
          <a:ext cx="9246691" cy="1778000"/>
        </p:xfrm>
        <a:graphic>
          <a:graphicData uri="http://schemas.openxmlformats.org/drawingml/2006/table">
            <a:tbl>
              <a:tblPr firstRow="1" firstCol="1" bandRow="1"/>
              <a:tblGrid>
                <a:gridCol w="2653677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44480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016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 взрослого населения (18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старше),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CF5FC3-5E72-4A7B-B6B6-B94930967281}"/>
              </a:ext>
            </a:extLst>
          </p:cNvPr>
          <p:cNvSpPr/>
          <p:nvPr/>
        </p:nvSpPr>
        <p:spPr>
          <a:xfrm>
            <a:off x="4551615" y="3197541"/>
            <a:ext cx="6358855" cy="65884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NewRomanPSMT"/>
              </a:rPr>
              <a:t>Таб. 2510, гр. 5 – (гр. 7 + 8 + 9) по стр. 6 д. б. = таб. 2516, гр. 4, стр. 1  </a:t>
            </a:r>
            <a:endParaRPr lang="ru-RU" sz="1600" dirty="0">
              <a:solidFill>
                <a:schemeClr val="tx1"/>
              </a:solidFill>
              <a:latin typeface="TimesNewRomanPSM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B015882-EF9C-4477-92E8-0E9CB56B9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88142"/>
              </p:ext>
            </p:extLst>
          </p:nvPr>
        </p:nvGraphicFramePr>
        <p:xfrm>
          <a:off x="1006555" y="4615204"/>
          <a:ext cx="960120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827469">
                  <a:extLst>
                    <a:ext uri="{9D8B030D-6E8A-4147-A177-3AD203B41FA5}">
                      <a16:colId xmlns:a16="http://schemas.microsoft.com/office/drawing/2014/main" val="2779306061"/>
                    </a:ext>
                  </a:extLst>
                </a:gridCol>
                <a:gridCol w="528432">
                  <a:extLst>
                    <a:ext uri="{9D8B030D-6E8A-4147-A177-3AD203B41FA5}">
                      <a16:colId xmlns:a16="http://schemas.microsoft.com/office/drawing/2014/main" val="104481145"/>
                    </a:ext>
                  </a:extLst>
                </a:gridCol>
                <a:gridCol w="879893">
                  <a:extLst>
                    <a:ext uri="{9D8B030D-6E8A-4147-A177-3AD203B41FA5}">
                      <a16:colId xmlns:a16="http://schemas.microsoft.com/office/drawing/2014/main" val="2814601412"/>
                    </a:ext>
                  </a:extLst>
                </a:gridCol>
                <a:gridCol w="880514">
                  <a:extLst>
                    <a:ext uri="{9D8B030D-6E8A-4147-A177-3AD203B41FA5}">
                      <a16:colId xmlns:a16="http://schemas.microsoft.com/office/drawing/2014/main" val="1335365563"/>
                    </a:ext>
                  </a:extLst>
                </a:gridCol>
                <a:gridCol w="1052518">
                  <a:extLst>
                    <a:ext uri="{9D8B030D-6E8A-4147-A177-3AD203B41FA5}">
                      <a16:colId xmlns:a16="http://schemas.microsoft.com/office/drawing/2014/main" val="2226272450"/>
                    </a:ext>
                  </a:extLst>
                </a:gridCol>
                <a:gridCol w="1144419">
                  <a:extLst>
                    <a:ext uri="{9D8B030D-6E8A-4147-A177-3AD203B41FA5}">
                      <a16:colId xmlns:a16="http://schemas.microsoft.com/office/drawing/2014/main" val="3380562565"/>
                    </a:ext>
                  </a:extLst>
                </a:gridCol>
                <a:gridCol w="1209620">
                  <a:extLst>
                    <a:ext uri="{9D8B030D-6E8A-4147-A177-3AD203B41FA5}">
                      <a16:colId xmlns:a16="http://schemas.microsoft.com/office/drawing/2014/main" val="3768976571"/>
                    </a:ext>
                  </a:extLst>
                </a:gridCol>
                <a:gridCol w="1052518">
                  <a:extLst>
                    <a:ext uri="{9D8B030D-6E8A-4147-A177-3AD203B41FA5}">
                      <a16:colId xmlns:a16="http://schemas.microsoft.com/office/drawing/2014/main" val="2525617173"/>
                    </a:ext>
                  </a:extLst>
                </a:gridCol>
                <a:gridCol w="1025817">
                  <a:extLst>
                    <a:ext uri="{9D8B030D-6E8A-4147-A177-3AD203B41FA5}">
                      <a16:colId xmlns:a16="http://schemas.microsoft.com/office/drawing/2014/main" val="1916084558"/>
                    </a:ext>
                  </a:extLst>
                </a:gridCol>
              </a:tblGrid>
              <a:tr h="745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Выявлено подозрений на профессиональ-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ное заболевание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имели медицинских противопоказаний к работе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Имели временные/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постоянные медицинские противопоказания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работе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Нуждаются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дополнительном обследовании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центре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профпатологии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87" marR="17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Нуждаются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амбулаторном/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стационарном обследовании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лечении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730092"/>
                  </a:ext>
                </a:extLst>
              </a:tr>
              <a:tr h="149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88752"/>
                  </a:ext>
                </a:extLst>
              </a:tr>
              <a:tr h="14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063" marR="67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73393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E597D9D-9F4A-4909-B575-7D941600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09" y="4171160"/>
            <a:ext cx="96107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Обязательные предварительные и периодические осмотры,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(2516)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643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905FEB-D1C1-45C0-9B97-2D5FCCEAE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46615"/>
              </p:ext>
            </p:extLst>
          </p:nvPr>
        </p:nvGraphicFramePr>
        <p:xfrm>
          <a:off x="808290" y="1267763"/>
          <a:ext cx="96012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458034">
                  <a:extLst>
                    <a:ext uri="{9D8B030D-6E8A-4147-A177-3AD203B41FA5}">
                      <a16:colId xmlns:a16="http://schemas.microsoft.com/office/drawing/2014/main" val="842161114"/>
                    </a:ext>
                  </a:extLst>
                </a:gridCol>
                <a:gridCol w="360719">
                  <a:extLst>
                    <a:ext uri="{9D8B030D-6E8A-4147-A177-3AD203B41FA5}">
                      <a16:colId xmlns:a16="http://schemas.microsoft.com/office/drawing/2014/main" val="1339165906"/>
                    </a:ext>
                  </a:extLst>
                </a:gridCol>
                <a:gridCol w="773577">
                  <a:extLst>
                    <a:ext uri="{9D8B030D-6E8A-4147-A177-3AD203B41FA5}">
                      <a16:colId xmlns:a16="http://schemas.microsoft.com/office/drawing/2014/main" val="3611120350"/>
                    </a:ext>
                  </a:extLst>
                </a:gridCol>
                <a:gridCol w="691126">
                  <a:extLst>
                    <a:ext uri="{9D8B030D-6E8A-4147-A177-3AD203B41FA5}">
                      <a16:colId xmlns:a16="http://schemas.microsoft.com/office/drawing/2014/main" val="294516022"/>
                    </a:ext>
                  </a:extLst>
                </a:gridCol>
                <a:gridCol w="859058">
                  <a:extLst>
                    <a:ext uri="{9D8B030D-6E8A-4147-A177-3AD203B41FA5}">
                      <a16:colId xmlns:a16="http://schemas.microsoft.com/office/drawing/2014/main" val="2392947967"/>
                    </a:ext>
                  </a:extLst>
                </a:gridCol>
                <a:gridCol w="773577">
                  <a:extLst>
                    <a:ext uri="{9D8B030D-6E8A-4147-A177-3AD203B41FA5}">
                      <a16:colId xmlns:a16="http://schemas.microsoft.com/office/drawing/2014/main" val="1611843223"/>
                    </a:ext>
                  </a:extLst>
                </a:gridCol>
                <a:gridCol w="945145">
                  <a:extLst>
                    <a:ext uri="{9D8B030D-6E8A-4147-A177-3AD203B41FA5}">
                      <a16:colId xmlns:a16="http://schemas.microsoft.com/office/drawing/2014/main" val="2768895776"/>
                    </a:ext>
                  </a:extLst>
                </a:gridCol>
                <a:gridCol w="945145">
                  <a:extLst>
                    <a:ext uri="{9D8B030D-6E8A-4147-A177-3AD203B41FA5}">
                      <a16:colId xmlns:a16="http://schemas.microsoft.com/office/drawing/2014/main" val="2792747356"/>
                    </a:ext>
                  </a:extLst>
                </a:gridCol>
                <a:gridCol w="773577">
                  <a:extLst>
                    <a:ext uri="{9D8B030D-6E8A-4147-A177-3AD203B41FA5}">
                      <a16:colId xmlns:a16="http://schemas.microsoft.com/office/drawing/2014/main" val="2185400739"/>
                    </a:ext>
                  </a:extLst>
                </a:gridCol>
                <a:gridCol w="691126">
                  <a:extLst>
                    <a:ext uri="{9D8B030D-6E8A-4147-A177-3AD203B41FA5}">
                      <a16:colId xmlns:a16="http://schemas.microsoft.com/office/drawing/2014/main" val="1759566022"/>
                    </a:ext>
                  </a:extLst>
                </a:gridCol>
                <a:gridCol w="665058">
                  <a:extLst>
                    <a:ext uri="{9D8B030D-6E8A-4147-A177-3AD203B41FA5}">
                      <a16:colId xmlns:a16="http://schemas.microsoft.com/office/drawing/2014/main" val="2139608884"/>
                    </a:ext>
                  </a:extLst>
                </a:gridCol>
                <a:gridCol w="665058">
                  <a:extLst>
                    <a:ext uri="{9D8B030D-6E8A-4147-A177-3AD203B41FA5}">
                      <a16:colId xmlns:a16="http://schemas.microsoft.com/office/drawing/2014/main" val="3802325023"/>
                    </a:ext>
                  </a:extLst>
                </a:gridCol>
              </a:tblGrid>
              <a:tr h="1492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Выявлена патология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Направлено на лечение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Пролечено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62694"/>
                  </a:ext>
                </a:extLst>
              </a:tr>
              <a:tr h="447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090953"/>
                  </a:ext>
                </a:extLst>
              </a:tr>
              <a:tr h="14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71318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978990"/>
                  </a:ext>
                </a:extLst>
              </a:tr>
              <a:tr h="447869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мальчиков (урологом-андрологом)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913724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девочек (акушером-гинекологом)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80" marR="67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14262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F8723BE-9C5F-4643-AD0B-6667C6A5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90" y="836876"/>
            <a:ext cx="9601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Профилактические осмотры детей в возрасте 15–17 лет с целью сохранения их репродуктивного здоровья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(2511) 						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C507D1-A42F-4BD4-807A-2A57B24B1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1832"/>
              </p:ext>
            </p:extLst>
          </p:nvPr>
        </p:nvGraphicFramePr>
        <p:xfrm>
          <a:off x="808290" y="4522524"/>
          <a:ext cx="9344026" cy="1498600"/>
        </p:xfrm>
        <a:graphic>
          <a:graphicData uri="http://schemas.openxmlformats.org/drawingml/2006/table">
            <a:tbl>
              <a:tblPr firstRow="1" firstCol="1" bandRow="1"/>
              <a:tblGrid>
                <a:gridCol w="2681611">
                  <a:extLst>
                    <a:ext uri="{9D8B030D-6E8A-4147-A177-3AD203B41FA5}">
                      <a16:colId xmlns:a16="http://schemas.microsoft.com/office/drawing/2014/main" val="3888939472"/>
                    </a:ext>
                  </a:extLst>
                </a:gridCol>
                <a:gridCol w="449159">
                  <a:extLst>
                    <a:ext uri="{9D8B030D-6E8A-4147-A177-3AD203B41FA5}">
                      <a16:colId xmlns:a16="http://schemas.microsoft.com/office/drawing/2014/main" val="3616097329"/>
                    </a:ext>
                  </a:extLst>
                </a:gridCol>
                <a:gridCol w="810646">
                  <a:extLst>
                    <a:ext uri="{9D8B030D-6E8A-4147-A177-3AD203B41FA5}">
                      <a16:colId xmlns:a16="http://schemas.microsoft.com/office/drawing/2014/main" val="780030799"/>
                    </a:ext>
                  </a:extLst>
                </a:gridCol>
                <a:gridCol w="630220">
                  <a:extLst>
                    <a:ext uri="{9D8B030D-6E8A-4147-A177-3AD203B41FA5}">
                      <a16:colId xmlns:a16="http://schemas.microsoft.com/office/drawing/2014/main" val="1919697402"/>
                    </a:ext>
                  </a:extLst>
                </a:gridCol>
                <a:gridCol w="810010">
                  <a:extLst>
                    <a:ext uri="{9D8B030D-6E8A-4147-A177-3AD203B41FA5}">
                      <a16:colId xmlns:a16="http://schemas.microsoft.com/office/drawing/2014/main" val="3587729364"/>
                    </a:ext>
                  </a:extLst>
                </a:gridCol>
                <a:gridCol w="810646">
                  <a:extLst>
                    <a:ext uri="{9D8B030D-6E8A-4147-A177-3AD203B41FA5}">
                      <a16:colId xmlns:a16="http://schemas.microsoft.com/office/drawing/2014/main" val="2209333477"/>
                    </a:ext>
                  </a:extLst>
                </a:gridCol>
                <a:gridCol w="630220">
                  <a:extLst>
                    <a:ext uri="{9D8B030D-6E8A-4147-A177-3AD203B41FA5}">
                      <a16:colId xmlns:a16="http://schemas.microsoft.com/office/drawing/2014/main" val="2358462202"/>
                    </a:ext>
                  </a:extLst>
                </a:gridCol>
                <a:gridCol w="405323">
                  <a:extLst>
                    <a:ext uri="{9D8B030D-6E8A-4147-A177-3AD203B41FA5}">
                      <a16:colId xmlns:a16="http://schemas.microsoft.com/office/drawing/2014/main" val="4011364706"/>
                    </a:ext>
                  </a:extLst>
                </a:gridCol>
                <a:gridCol w="405323">
                  <a:extLst>
                    <a:ext uri="{9D8B030D-6E8A-4147-A177-3AD203B41FA5}">
                      <a16:colId xmlns:a16="http://schemas.microsoft.com/office/drawing/2014/main" val="4115049996"/>
                    </a:ext>
                  </a:extLst>
                </a:gridCol>
                <a:gridCol w="450429">
                  <a:extLst>
                    <a:ext uri="{9D8B030D-6E8A-4147-A177-3AD203B41FA5}">
                      <a16:colId xmlns:a16="http://schemas.microsoft.com/office/drawing/2014/main" val="2866003607"/>
                    </a:ext>
                  </a:extLst>
                </a:gridCol>
                <a:gridCol w="405323">
                  <a:extLst>
                    <a:ext uri="{9D8B030D-6E8A-4147-A177-3AD203B41FA5}">
                      <a16:colId xmlns:a16="http://schemas.microsoft.com/office/drawing/2014/main" val="1803995557"/>
                    </a:ext>
                  </a:extLst>
                </a:gridCol>
                <a:gridCol w="427558">
                  <a:extLst>
                    <a:ext uri="{9D8B030D-6E8A-4147-A177-3AD203B41FA5}">
                      <a16:colId xmlns:a16="http://schemas.microsoft.com/office/drawing/2014/main" val="3916935642"/>
                    </a:ext>
                  </a:extLst>
                </a:gridCol>
                <a:gridCol w="427558">
                  <a:extLst>
                    <a:ext uri="{9D8B030D-6E8A-4147-A177-3AD203B41FA5}">
                      <a16:colId xmlns:a16="http://schemas.microsoft.com/office/drawing/2014/main" val="331743455"/>
                    </a:ext>
                  </a:extLst>
                </a:gridCol>
              </a:tblGrid>
              <a:tr h="2228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34837"/>
                  </a:ext>
                </a:extLst>
              </a:tr>
              <a:tr h="111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29619"/>
                  </a:ext>
                </a:extLst>
              </a:tr>
              <a:tr h="111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68313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14577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752359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4899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92927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12707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8447C0CC-4E90-48CD-B5FD-4FAE8745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90" y="4088825"/>
            <a:ext cx="93538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	   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009B93C-28B7-4328-91DA-C522986FC9C8}"/>
              </a:ext>
            </a:extLst>
          </p:cNvPr>
          <p:cNvSpPr/>
          <p:nvPr/>
        </p:nvSpPr>
        <p:spPr>
          <a:xfrm>
            <a:off x="4463734" y="2004969"/>
            <a:ext cx="6819458" cy="208245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-BoldMT"/>
              </a:rPr>
              <a:t>Таблица 2511 </a:t>
            </a:r>
            <a:r>
              <a:rPr lang="ru-RU" sz="1200" dirty="0">
                <a:solidFill>
                  <a:schemeClr val="tx1"/>
                </a:solidFill>
                <a:latin typeface="TimesNewRomanPSMT"/>
              </a:rPr>
              <a:t>включает информацию о профилактических осмотрах детей в возрасте 15 – 17 лет с целью сохранения их репродуктивного здоровья. 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NewRomanPSMT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NewRomanPSMT"/>
              </a:rPr>
              <a:t>Таб. 2511 стр. 1 «Осмотрено пациентов, всего» = стр. 1.1 +  стр. 1.2 </a:t>
            </a:r>
            <a:endParaRPr lang="ru-RU" sz="1200" b="1" dirty="0">
              <a:solidFill>
                <a:prstClr val="black"/>
              </a:solidFill>
            </a:endParaRPr>
          </a:p>
          <a:p>
            <a:endParaRPr lang="ru-RU" sz="1200" dirty="0">
              <a:solidFill>
                <a:schemeClr val="tx1"/>
              </a:solidFill>
              <a:latin typeface="TimesNewRomanPSMT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Таб. 2511  гр. 3 стр. 1 = таб. 2510 по соответствующим графам строке 3</a:t>
            </a:r>
          </a:p>
          <a:p>
            <a:endParaRPr lang="ru-RU" sz="1200" b="1" dirty="0">
              <a:solidFill>
                <a:schemeClr val="tx1"/>
              </a:solidFill>
              <a:latin typeface="TimesNewRomanPSMT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NewRomanPSMT"/>
              </a:rPr>
              <a:t>Таб. 2511  гр. 3 стр. 1.1 = таб. 2510 по соответствующим графам строке 4</a:t>
            </a:r>
          </a:p>
          <a:p>
            <a:endParaRPr lang="ru-RU" sz="1200" b="1" dirty="0">
              <a:solidFill>
                <a:schemeClr val="tx1"/>
              </a:solidFill>
              <a:latin typeface="TimesNewRomanPSMT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Графа 5 «Осмотрено» может  быть  ≥  графы 3 «Подлежало осмотрам»</a:t>
            </a:r>
          </a:p>
        </p:txBody>
      </p:sp>
    </p:spTree>
    <p:extLst>
      <p:ext uri="{BB962C8B-B14F-4D97-AF65-F5344CB8AC3E}">
        <p14:creationId xmlns:p14="http://schemas.microsoft.com/office/powerpoint/2010/main" val="28371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508B8C-307E-4D1B-90C0-6636BBBA7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50943"/>
              </p:ext>
            </p:extLst>
          </p:nvPr>
        </p:nvGraphicFramePr>
        <p:xfrm>
          <a:off x="858736" y="1077196"/>
          <a:ext cx="9576907" cy="3658414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6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детей: 1–7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9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7077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                       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флюорографически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детей (стр. 1.1+1.2+1.3) проведены: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5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3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226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EBF4BAB-CC5C-4A60-AA18-46171DF2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5" y="797374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10BB3F-E954-4E3A-9C87-FA2647CBB84B}"/>
              </a:ext>
            </a:extLst>
          </p:cNvPr>
          <p:cNvSpPr/>
          <p:nvPr/>
        </p:nvSpPr>
        <p:spPr>
          <a:xfrm>
            <a:off x="4261607" y="650379"/>
            <a:ext cx="7264868" cy="78629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Обследования на туберкулез показываются по основному методу диагностики,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который для взрослых и детей 15 – 17 лет является метод флюорографии,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для детей до 14 лет включительно – метод иммунодиагностики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6788BC3-E3FF-4FB4-8CE3-652DE4638E75}"/>
              </a:ext>
            </a:extLst>
          </p:cNvPr>
          <p:cNvSpPr/>
          <p:nvPr/>
        </p:nvSpPr>
        <p:spPr>
          <a:xfrm>
            <a:off x="6526637" y="1566123"/>
            <a:ext cx="4806628" cy="2209457"/>
          </a:xfrm>
          <a:prstGeom prst="wedgeRoundRectCallout">
            <a:avLst>
              <a:gd name="adj1" fmla="val -60632"/>
              <a:gd name="adj2" fmla="val 1034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2 включают все флюорографии независимо от того, где они были проведены (ведомственные, частные и другие медицинские организации), на основании подтверждающего документа: результат вклеивается в медицинскую карту пациента, получающего медицинскую помощь в амбулаторных условиях - учетная форма № 025/у), с обязательной отметкой во </a:t>
            </a:r>
            <a:r>
              <a:rPr lang="ru-RU" sz="1400" b="1" dirty="0" err="1">
                <a:solidFill>
                  <a:schemeClr val="tx1"/>
                </a:solidFill>
                <a:latin typeface="TimesNewRomanPSMT"/>
              </a:rPr>
              <a:t>флюорокартотеке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8A190EB-1C32-40E7-A851-3E1500A152DE}"/>
              </a:ext>
            </a:extLst>
          </p:cNvPr>
          <p:cNvSpPr/>
          <p:nvPr/>
        </p:nvSpPr>
        <p:spPr>
          <a:xfrm>
            <a:off x="5486400" y="4323299"/>
            <a:ext cx="4815281" cy="1083524"/>
          </a:xfrm>
          <a:prstGeom prst="wedgeRoundRectCallout">
            <a:avLst>
              <a:gd name="adj1" fmla="val -40171"/>
              <a:gd name="adj2" fmla="val -15223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3 включают все бактериоскопии, независимо от того, в каких медицинских организациях они были проведены, но только при отсутствии проведенной флюорографии.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64A9E-645C-41AE-8B01-11B28519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5" y="797374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BEE12F-392B-4B6F-A0C0-DAD791AAF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99931"/>
              </p:ext>
            </p:extLst>
          </p:nvPr>
        </p:nvGraphicFramePr>
        <p:xfrm>
          <a:off x="858736" y="1077196"/>
          <a:ext cx="9576907" cy="2387600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флюорографически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3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3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2263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C4E125-C8BE-415B-8F64-640505B88A30}"/>
              </a:ext>
            </a:extLst>
          </p:cNvPr>
          <p:cNvSpPr/>
          <p:nvPr/>
        </p:nvSpPr>
        <p:spPr>
          <a:xfrm>
            <a:off x="858735" y="3820961"/>
            <a:ext cx="957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Рентгенологические профилактические (скрининговые) обследования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(5114)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											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ED8942-D363-4941-8D57-7A2A6758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2543"/>
              </p:ext>
            </p:extLst>
          </p:nvPr>
        </p:nvGraphicFramePr>
        <p:xfrm>
          <a:off x="916356" y="4282626"/>
          <a:ext cx="9519285" cy="1778000"/>
        </p:xfrm>
        <a:graphic>
          <a:graphicData uri="http://schemas.openxmlformats.org/drawingml/2006/table">
            <a:tbl>
              <a:tblPr firstRow="1" firstCol="1" bandRow="1"/>
              <a:tblGrid>
                <a:gridCol w="5469255">
                  <a:extLst>
                    <a:ext uri="{9D8B030D-6E8A-4147-A177-3AD203B41FA5}">
                      <a16:colId xmlns:a16="http://schemas.microsoft.com/office/drawing/2014/main" val="9568776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98468121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907893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6954682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4109883153"/>
                    </a:ext>
                  </a:extLst>
                </a:gridCol>
              </a:tblGrid>
              <a:tr h="12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88666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детям 0–17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(включительно)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лицам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542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3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рентгеновских профилактических исследований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грудной клетки, всего,  в том числе выполнено: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01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на пленочных флюорографах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58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 на передвижных пленочных флюорографических установках                                                    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125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 цифровых флюорографах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567855"/>
                  </a:ext>
                </a:extLst>
              </a:tr>
              <a:tr h="5634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из них на передвижных цифровых флюорографических установках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320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рентгенографий на пленке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36525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A7D986-5200-4B3B-8E89-43996DDFC165}"/>
              </a:ext>
            </a:extLst>
          </p:cNvPr>
          <p:cNvSpPr/>
          <p:nvPr/>
        </p:nvSpPr>
        <p:spPr>
          <a:xfrm>
            <a:off x="7558481" y="1232696"/>
            <a:ext cx="3674115" cy="2685355"/>
          </a:xfrm>
          <a:prstGeom prst="roundRect">
            <a:avLst/>
          </a:prstGeom>
          <a:solidFill>
            <a:srgbClr val="FEDA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Контроль:</a:t>
            </a: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таб. 2513, по гр. 3, стр.1 – стр. 2 – 3 – 4 – 5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   при наличии разницы </a:t>
            </a:r>
            <a:r>
              <a:rPr lang="ru-RU" sz="1200" b="1" u="sng" dirty="0">
                <a:solidFill>
                  <a:schemeClr val="tx1"/>
                </a:solidFill>
              </a:rPr>
              <a:t>ее необходимо </a:t>
            </a:r>
            <a:r>
              <a:rPr lang="ru-RU" sz="1200" b="1" dirty="0">
                <a:solidFill>
                  <a:schemeClr val="tx1"/>
                </a:solidFill>
              </a:rPr>
              <a:t>пояснить!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highlight>
                  <a:srgbClr val="FFFFCC"/>
                </a:highlight>
              </a:rPr>
              <a:t>таб. 2513, гр. 3, стр. 4 = таб. 5114, гр. 4, стр. 1.1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highlight>
                  <a:srgbClr val="CCFFFF"/>
                </a:highlight>
              </a:rPr>
              <a:t>таб. 2513, гр. 3, стр. 5 = таб. 5114, гр. 4, стр. 1.2</a:t>
            </a: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highlight>
                  <a:srgbClr val="FF9999"/>
                </a:highlight>
              </a:rPr>
              <a:t>таб. 2513, гр. 3, стр. 6 = таб. 5114, гр. 4, стр. 1.3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2513, гр. 3, стр. 4 + 5 =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= таб. 5114, гр. 4, стр. 1.1 +1.2</a:t>
            </a:r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B96DC86-8DB0-4B43-914D-933693C7B4AB}"/>
              </a:ext>
            </a:extLst>
          </p:cNvPr>
          <p:cNvSpPr/>
          <p:nvPr/>
        </p:nvSpPr>
        <p:spPr>
          <a:xfrm>
            <a:off x="10871869" y="1750394"/>
            <a:ext cx="184821" cy="184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4D88746-C426-420A-9D2A-1F4861381D31}"/>
              </a:ext>
            </a:extLst>
          </p:cNvPr>
          <p:cNvSpPr/>
          <p:nvPr/>
        </p:nvSpPr>
        <p:spPr>
          <a:xfrm>
            <a:off x="7919208" y="1934952"/>
            <a:ext cx="167780" cy="216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6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29F37-F097-4F6F-9E7E-6CEB724C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1212354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8B94F3B-F1FE-4A5D-8A96-DCFDCFB1A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27539"/>
              </p:ext>
            </p:extLst>
          </p:nvPr>
        </p:nvGraphicFramePr>
        <p:xfrm>
          <a:off x="858735" y="1471904"/>
          <a:ext cx="9576907" cy="2347774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6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детей: 1–7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9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7077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15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                                               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флюорографически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детей (стр. 1.1+1.2+1.3) проведены: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5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19296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C541B7-0DEE-46FD-B32E-2D2B6D92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65409"/>
              </p:ext>
            </p:extLst>
          </p:nvPr>
        </p:nvGraphicFramePr>
        <p:xfrm>
          <a:off x="858735" y="4384226"/>
          <a:ext cx="8560431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4831507">
                  <a:extLst>
                    <a:ext uri="{9D8B030D-6E8A-4147-A177-3AD203B41FA5}">
                      <a16:colId xmlns:a16="http://schemas.microsoft.com/office/drawing/2014/main" val="3071571142"/>
                    </a:ext>
                  </a:extLst>
                </a:gridCol>
                <a:gridCol w="1544302">
                  <a:extLst>
                    <a:ext uri="{9D8B030D-6E8A-4147-A177-3AD203B41FA5}">
                      <a16:colId xmlns:a16="http://schemas.microsoft.com/office/drawing/2014/main" val="2618987896"/>
                    </a:ext>
                  </a:extLst>
                </a:gridCol>
                <a:gridCol w="2184622">
                  <a:extLst>
                    <a:ext uri="{9D8B030D-6E8A-4147-A177-3AD203B41FA5}">
                      <a16:colId xmlns:a16="http://schemas.microsoft.com/office/drawing/2014/main" val="4007390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прикрепленного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3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6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  <a:tabLst>
                          <a:tab pos="90995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детей 0–17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22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из них: детей до 1 года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1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из них до 1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3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5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6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10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Взрослые (18 лет и старше)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86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24825E4-07F0-4912-A166-39D33567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60" y="3900368"/>
            <a:ext cx="85604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Численность обслуживаемого прикрепленного населения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(1050)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96A8EA-B92E-4906-8697-9272E3C83CBD}"/>
              </a:ext>
            </a:extLst>
          </p:cNvPr>
          <p:cNvSpPr/>
          <p:nvPr/>
        </p:nvSpPr>
        <p:spPr>
          <a:xfrm>
            <a:off x="4863957" y="710462"/>
            <a:ext cx="6469309" cy="62500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2513 и 1050</a:t>
            </a:r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2513, по гр. 3, стр. 1.1 + 1.2 + 1.3 + стр. 6 = таб. 1050, гр. 3, стр. 2 – стр. 2.1</a:t>
            </a:r>
          </a:p>
        </p:txBody>
      </p:sp>
    </p:spTree>
    <p:extLst>
      <p:ext uri="{BB962C8B-B14F-4D97-AF65-F5344CB8AC3E}">
        <p14:creationId xmlns:p14="http://schemas.microsoft.com/office/powerpoint/2010/main" val="185195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FE78E6-D921-4C0E-9F6D-529CE128B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4103"/>
              </p:ext>
            </p:extLst>
          </p:nvPr>
        </p:nvGraphicFramePr>
        <p:xfrm>
          <a:off x="858734" y="2050397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3936E53-350C-450A-9956-262A659B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1773200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EB7870-9AE9-4EED-8A4D-7C2C9A1E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3862842"/>
            <a:ext cx="7521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Численность обслуживаемого прикрепленного населения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(1050)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F80FFA-7386-4B9A-BF0E-5685CDEDD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55124"/>
              </p:ext>
            </p:extLst>
          </p:nvPr>
        </p:nvGraphicFramePr>
        <p:xfrm>
          <a:off x="858735" y="4384226"/>
          <a:ext cx="7521867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3277037">
                  <a:extLst>
                    <a:ext uri="{9D8B030D-6E8A-4147-A177-3AD203B41FA5}">
                      <a16:colId xmlns:a16="http://schemas.microsoft.com/office/drawing/2014/main" val="3071571142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val="2618987896"/>
                    </a:ext>
                  </a:extLst>
                </a:gridCol>
                <a:gridCol w="2827090">
                  <a:extLst>
                    <a:ext uri="{9D8B030D-6E8A-4147-A177-3AD203B41FA5}">
                      <a16:colId xmlns:a16="http://schemas.microsoft.com/office/drawing/2014/main" val="4007390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прикрепленного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3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6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  <a:tabLst>
                          <a:tab pos="90995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детей 0–17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22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из них: детей до 1 года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1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из них до 1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3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5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6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10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Взрослые (18 лет и старше)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8610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B1D0C91-0D57-4BF9-B9DB-077ACE4FF0AA}"/>
              </a:ext>
            </a:extLst>
          </p:cNvPr>
          <p:cNvSpPr/>
          <p:nvPr/>
        </p:nvSpPr>
        <p:spPr>
          <a:xfrm>
            <a:off x="5076202" y="655442"/>
            <a:ext cx="6378153" cy="139495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2610 и 1050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2 = таб. 1050, по гр. 3, стр. 2.2 + стр. 2.3 стр. + стр. 2.4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2 + стр. 3 = таб. 1050, гр. 3, стр. 2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4 = таб. 1050, гр. 3, стр. 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4.1 = таб. 1050, гр. 3, стр. 3.2 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0DF2EA-3469-44F2-A663-82D81CB5C5DF}"/>
              </a:ext>
            </a:extLst>
          </p:cNvPr>
          <p:cNvSpPr/>
          <p:nvPr/>
        </p:nvSpPr>
        <p:spPr>
          <a:xfrm>
            <a:off x="8598716" y="3862842"/>
            <a:ext cx="2855639" cy="222756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-BoldMT"/>
              </a:rPr>
              <a:t>Таблица 2610 </a:t>
            </a:r>
            <a:r>
              <a:rPr lang="ru-RU" sz="1200" dirty="0">
                <a:solidFill>
                  <a:schemeClr val="tx1"/>
                </a:solidFill>
                <a:latin typeface="TimesNewRomanPSMT"/>
              </a:rPr>
              <a:t>включает сведения о числе всех инвалидов, состоящих на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NewRomanPSMT"/>
              </a:rPr>
              <a:t>учете в медицинской организации по состоянию на конец отчетного года.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NewRomanPSMT"/>
              </a:rPr>
              <a:t>Численность детей-инвалидов, указанная </a:t>
            </a:r>
            <a:r>
              <a:rPr lang="ru-RU" sz="1200" dirty="0">
                <a:solidFill>
                  <a:schemeClr val="tx1"/>
                </a:solidFill>
                <a:highlight>
                  <a:srgbClr val="FF0000"/>
                </a:highlight>
                <a:latin typeface="TimesNewRomanPSMT"/>
              </a:rPr>
              <a:t>по строке 1</a:t>
            </a:r>
            <a:r>
              <a:rPr lang="ru-RU" sz="1200" dirty="0">
                <a:solidFill>
                  <a:schemeClr val="tx1"/>
                </a:solidFill>
                <a:latin typeface="TimesNewRomanPSMT"/>
              </a:rPr>
              <a:t>, должна быть равна сведениям, указанным в форме №19 «Сведения о детях-инвалидах».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CAE18-349D-43F6-A9CC-457908D0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951079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B8A830D-EF90-46C1-9125-369C07DBD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6619"/>
              </p:ext>
            </p:extLst>
          </p:nvPr>
        </p:nvGraphicFramePr>
        <p:xfrm>
          <a:off x="858734" y="1278610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547D50F-D303-427A-875D-891E5F63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92" y="3687547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7AF508A-A871-47F3-8D85-2F80895E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74007"/>
              </p:ext>
            </p:extLst>
          </p:nvPr>
        </p:nvGraphicFramePr>
        <p:xfrm>
          <a:off x="1105293" y="4128921"/>
          <a:ext cx="9246691" cy="1651000"/>
        </p:xfrm>
        <a:graphic>
          <a:graphicData uri="http://schemas.openxmlformats.org/drawingml/2006/table">
            <a:tbl>
              <a:tblPr firstRow="1" firstCol="1" bandRow="1"/>
              <a:tblGrid>
                <a:gridCol w="2608475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89682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016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(сумма строк 1, 3, 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A1B0E2-301C-460B-8D21-FD254F36DFE5}"/>
              </a:ext>
            </a:extLst>
          </p:cNvPr>
          <p:cNvSpPr/>
          <p:nvPr/>
        </p:nvSpPr>
        <p:spPr>
          <a:xfrm>
            <a:off x="4597167" y="2337371"/>
            <a:ext cx="4337108" cy="125625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</a:rPr>
              <a:t>Необходима сверка таблиц 2610 и 2510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2 = таб. 2510, гр. 13, стр. 1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3 = таб. 2510, гр. 13, стр. 3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1 = таб. 2510, гр. 13, стр. 7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6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3706-1F4C-42FC-AB27-A6E5646B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699151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930737-BE0F-403D-90C1-072EB50B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88576"/>
              </p:ext>
            </p:extLst>
          </p:nvPr>
        </p:nvGraphicFramePr>
        <p:xfrm>
          <a:off x="858734" y="954107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9C9098-A318-4648-917F-C5801BBC2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42010"/>
              </p:ext>
            </p:extLst>
          </p:nvPr>
        </p:nvGraphicFramePr>
        <p:xfrm>
          <a:off x="858734" y="3315531"/>
          <a:ext cx="8928735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1148715">
                  <a:extLst>
                    <a:ext uri="{9D8B030D-6E8A-4147-A177-3AD203B41FA5}">
                      <a16:colId xmlns:a16="http://schemas.microsoft.com/office/drawing/2014/main" val="50468901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5058917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9909816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72342577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04229115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7392602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9673096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6195703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97190555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78662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4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47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006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38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38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0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91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61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927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5FF04C-33E3-4E3D-AE7F-8FB6BEF2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3" y="2884644"/>
            <a:ext cx="89287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lang="ru-RU" altLang="ru-RU" sz="1200" b="1" dirty="0"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(2850)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3617929-07BA-442A-A47C-5C6EC022EC11}"/>
              </a:ext>
            </a:extLst>
          </p:cNvPr>
          <p:cNvSpPr/>
          <p:nvPr/>
        </p:nvSpPr>
        <p:spPr>
          <a:xfrm>
            <a:off x="4805234" y="3170775"/>
            <a:ext cx="6469309" cy="7433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2513 и 1050</a:t>
            </a:r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4 , стр. 2 + стр. 3 = таб. 2850, гр. 3, стр. 2.2</a:t>
            </a:r>
          </a:p>
        </p:txBody>
      </p:sp>
    </p:spTree>
    <p:extLst>
      <p:ext uri="{BB962C8B-B14F-4D97-AF65-F5344CB8AC3E}">
        <p14:creationId xmlns:p14="http://schemas.microsoft.com/office/powerpoint/2010/main" val="93253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7D7A38-2F16-4785-94FF-BB391079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73946"/>
              </p:ext>
            </p:extLst>
          </p:nvPr>
        </p:nvGraphicFramePr>
        <p:xfrm>
          <a:off x="910840" y="1240523"/>
          <a:ext cx="9601200" cy="1807864"/>
        </p:xfrm>
        <a:graphic>
          <a:graphicData uri="http://schemas.openxmlformats.org/drawingml/2006/table">
            <a:tbl>
              <a:tblPr firstRow="1" firstCol="1" bandRow="1"/>
              <a:tblGrid>
                <a:gridCol w="1890700">
                  <a:extLst>
                    <a:ext uri="{9D8B030D-6E8A-4147-A177-3AD203B41FA5}">
                      <a16:colId xmlns:a16="http://schemas.microsoft.com/office/drawing/2014/main" val="3422040086"/>
                    </a:ext>
                  </a:extLst>
                </a:gridCol>
                <a:gridCol w="521551">
                  <a:extLst>
                    <a:ext uri="{9D8B030D-6E8A-4147-A177-3AD203B41FA5}">
                      <a16:colId xmlns:a16="http://schemas.microsoft.com/office/drawing/2014/main" val="710239841"/>
                    </a:ext>
                  </a:extLst>
                </a:gridCol>
                <a:gridCol w="520938">
                  <a:extLst>
                    <a:ext uri="{9D8B030D-6E8A-4147-A177-3AD203B41FA5}">
                      <a16:colId xmlns:a16="http://schemas.microsoft.com/office/drawing/2014/main" val="1998038328"/>
                    </a:ext>
                  </a:extLst>
                </a:gridCol>
                <a:gridCol w="790601">
                  <a:extLst>
                    <a:ext uri="{9D8B030D-6E8A-4147-A177-3AD203B41FA5}">
                      <a16:colId xmlns:a16="http://schemas.microsoft.com/office/drawing/2014/main" val="1691693846"/>
                    </a:ext>
                  </a:extLst>
                </a:gridCol>
                <a:gridCol w="790601">
                  <a:extLst>
                    <a:ext uri="{9D8B030D-6E8A-4147-A177-3AD203B41FA5}">
                      <a16:colId xmlns:a16="http://schemas.microsoft.com/office/drawing/2014/main" val="1054160666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95120522"/>
                    </a:ext>
                  </a:extLst>
                </a:gridCol>
                <a:gridCol w="929109">
                  <a:extLst>
                    <a:ext uri="{9D8B030D-6E8A-4147-A177-3AD203B41FA5}">
                      <a16:colId xmlns:a16="http://schemas.microsoft.com/office/drawing/2014/main" val="1198180075"/>
                    </a:ext>
                  </a:extLst>
                </a:gridCol>
                <a:gridCol w="929109">
                  <a:extLst>
                    <a:ext uri="{9D8B030D-6E8A-4147-A177-3AD203B41FA5}">
                      <a16:colId xmlns:a16="http://schemas.microsoft.com/office/drawing/2014/main" val="2724628961"/>
                    </a:ext>
                  </a:extLst>
                </a:gridCol>
                <a:gridCol w="721346">
                  <a:extLst>
                    <a:ext uri="{9D8B030D-6E8A-4147-A177-3AD203B41FA5}">
                      <a16:colId xmlns:a16="http://schemas.microsoft.com/office/drawing/2014/main" val="3874653980"/>
                    </a:ext>
                  </a:extLst>
                </a:gridCol>
                <a:gridCol w="782020">
                  <a:extLst>
                    <a:ext uri="{9D8B030D-6E8A-4147-A177-3AD203B41FA5}">
                      <a16:colId xmlns:a16="http://schemas.microsoft.com/office/drawing/2014/main" val="3517079930"/>
                    </a:ext>
                  </a:extLst>
                </a:gridCol>
                <a:gridCol w="1038812">
                  <a:extLst>
                    <a:ext uri="{9D8B030D-6E8A-4147-A177-3AD203B41FA5}">
                      <a16:colId xmlns:a16="http://schemas.microsoft.com/office/drawing/2014/main" val="4151926457"/>
                    </a:ext>
                  </a:extLst>
                </a:gridCol>
              </a:tblGrid>
              <a:tr h="3677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зубных врачей</a:t>
                      </a:r>
                      <a:b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гигиенистов стоматологических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Вылечено зубов, ед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(гр. 6)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Удалено зубов, ед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постоянных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санировано, чел</a:t>
                      </a:r>
                    </a:p>
                  </a:txBody>
                  <a:tcPr marL="34934" marR="3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80695"/>
                  </a:ext>
                </a:extLst>
              </a:tr>
              <a:tr h="14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постоян-ных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осложненного кариеса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5370"/>
                  </a:ext>
                </a:extLst>
              </a:tr>
              <a:tr h="49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первич-ных</a:t>
                      </a:r>
                      <a:r>
                        <a:rPr lang="ru-RU" sz="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профилак-тической </a:t>
                      </a:r>
                      <a:b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иными целями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116053"/>
                  </a:ext>
                </a:extLst>
              </a:tr>
              <a:tr h="1225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6190" marR="66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80688"/>
                  </a:ext>
                </a:extLst>
              </a:tr>
              <a:tr h="16915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43039"/>
                  </a:ext>
                </a:extLst>
              </a:tr>
              <a:tr h="17099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 том числе: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зубными врачами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095688"/>
                  </a:ext>
                </a:extLst>
              </a:tr>
              <a:tr h="332114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гигиенистами</a:t>
                      </a:r>
                      <a:b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кими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90" marR="66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403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8A6BCA9-0682-4A1C-99BE-24081C72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41" y="723809"/>
            <a:ext cx="9601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Работа стоматологического кабинета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(2700)				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– 792; посещение в смену – 545,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763D617-6D78-4F23-BA59-D2FE20DE9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86476"/>
              </p:ext>
            </p:extLst>
          </p:nvPr>
        </p:nvGraphicFramePr>
        <p:xfrm>
          <a:off x="910840" y="3764814"/>
          <a:ext cx="6930914" cy="1937373"/>
        </p:xfrm>
        <a:graphic>
          <a:graphicData uri="http://schemas.openxmlformats.org/drawingml/2006/table">
            <a:tbl>
              <a:tblPr firstRow="1" firstCol="1" bandRow="1"/>
              <a:tblGrid>
                <a:gridCol w="2166574">
                  <a:extLst>
                    <a:ext uri="{9D8B030D-6E8A-4147-A177-3AD203B41FA5}">
                      <a16:colId xmlns:a16="http://schemas.microsoft.com/office/drawing/2014/main" val="3269183017"/>
                    </a:ext>
                  </a:extLst>
                </a:gridCol>
                <a:gridCol w="352093">
                  <a:extLst>
                    <a:ext uri="{9D8B030D-6E8A-4147-A177-3AD203B41FA5}">
                      <a16:colId xmlns:a16="http://schemas.microsoft.com/office/drawing/2014/main" val="4193178502"/>
                    </a:ext>
                  </a:extLst>
                </a:gridCol>
                <a:gridCol w="746101">
                  <a:extLst>
                    <a:ext uri="{9D8B030D-6E8A-4147-A177-3AD203B41FA5}">
                      <a16:colId xmlns:a16="http://schemas.microsoft.com/office/drawing/2014/main" val="1680507199"/>
                    </a:ext>
                  </a:extLst>
                </a:gridCol>
                <a:gridCol w="777667">
                  <a:extLst>
                    <a:ext uri="{9D8B030D-6E8A-4147-A177-3AD203B41FA5}">
                      <a16:colId xmlns:a16="http://schemas.microsoft.com/office/drawing/2014/main" val="3817850352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342308119"/>
                    </a:ext>
                  </a:extLst>
                </a:gridCol>
                <a:gridCol w="962068">
                  <a:extLst>
                    <a:ext uri="{9D8B030D-6E8A-4147-A177-3AD203B41FA5}">
                      <a16:colId xmlns:a16="http://schemas.microsoft.com/office/drawing/2014/main" val="25732036"/>
                    </a:ext>
                  </a:extLst>
                </a:gridCol>
                <a:gridCol w="1204958">
                  <a:extLst>
                    <a:ext uri="{9D8B030D-6E8A-4147-A177-3AD203B41FA5}">
                      <a16:colId xmlns:a16="http://schemas.microsoft.com/office/drawing/2014/main" val="819581818"/>
                    </a:ext>
                  </a:extLst>
                </a:gridCol>
              </a:tblGrid>
              <a:tr h="2463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Профилактическая работа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 курс профилактики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 объем работы в УЕТ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171190"/>
                  </a:ext>
                </a:extLst>
              </a:tr>
              <a:tr h="66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в порядке плановой санации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12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13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79753"/>
                  </a:ext>
                </a:extLst>
              </a:tr>
              <a:tr h="26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нуждались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санации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санировано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81518"/>
                  </a:ext>
                </a:extLst>
              </a:tr>
              <a:tr h="189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582" marR="4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53835"/>
                  </a:ext>
                </a:extLst>
              </a:tr>
              <a:tr h="9699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786751"/>
                  </a:ext>
                </a:extLst>
              </a:tr>
              <a:tr h="10409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зубными врачами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47251"/>
                  </a:ext>
                </a:extLst>
              </a:tr>
              <a:tr h="111187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гигиенистами стоматологическими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82" marR="4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79544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15DF536B-FEC5-4CB9-B512-81817F6F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41" y="3499492"/>
            <a:ext cx="6930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(2700)  						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продолжение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EB0308-D005-4073-8D11-2258ABBE8996}"/>
              </a:ext>
            </a:extLst>
          </p:cNvPr>
          <p:cNvSpPr/>
          <p:nvPr/>
        </p:nvSpPr>
        <p:spPr>
          <a:xfrm>
            <a:off x="8053432" y="3565321"/>
            <a:ext cx="3112316" cy="180786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NewRomanPSMT"/>
              </a:rPr>
              <a:t>Таблица 2710 по числу посещений врачей-стоматологов сопоставляется с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NewRomanPSMT"/>
              </a:rPr>
              <a:t>данными таблицы 2100.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33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644318-DC5C-4FC9-A512-6CD135E2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223" y="615297"/>
            <a:ext cx="898039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7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Работа врачей-стоматологов</a:t>
            </a:r>
          </a:p>
          <a:p>
            <a:pPr lvl="0" defTabSz="914400"/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(2710)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                                                      Коды по ОКЕИ: человек – 792; посещение в смену – 545,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A22D40-2839-4E6B-9CC9-15223633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76505"/>
              </p:ext>
            </p:extLst>
          </p:nvPr>
        </p:nvGraphicFramePr>
        <p:xfrm>
          <a:off x="1102223" y="1061573"/>
          <a:ext cx="8896985" cy="2173605"/>
        </p:xfrm>
        <a:graphic>
          <a:graphicData uri="http://schemas.openxmlformats.org/drawingml/2006/table">
            <a:tbl>
              <a:tblPr firstRow="1" firstCol="1" bandRow="1"/>
              <a:tblGrid>
                <a:gridCol w="1958975">
                  <a:extLst>
                    <a:ext uri="{9D8B030D-6E8A-4147-A177-3AD203B41FA5}">
                      <a16:colId xmlns:a16="http://schemas.microsoft.com/office/drawing/2014/main" val="384784067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61875438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25178615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13587079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01844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2857364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2466252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98619065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35901936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51140356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врачей-стоматологов (из т. 2100)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Вылечено зубов, ед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(гр. 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Удалено зубов,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постоян-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санировано,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0974"/>
                  </a:ext>
                </a:extLst>
              </a:tr>
              <a:tr h="804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первичных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ослож-ненного кариеса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2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73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195838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стр. 1: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20725" indent="-540385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дети до 14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66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725" indent="-540385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дети 15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3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Сельские жители (из стр.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67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передвижных стоматологических кабинетах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926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A5030E-E45C-43B6-BBE4-4702859BAC7E}"/>
              </a:ext>
            </a:extLst>
          </p:cNvPr>
          <p:cNvSpPr/>
          <p:nvPr/>
        </p:nvSpPr>
        <p:spPr>
          <a:xfrm>
            <a:off x="929341" y="3467098"/>
            <a:ext cx="9601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lang="ru-RU" altLang="ru-RU" sz="1000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058B7CF-59C4-4C4A-A3CC-95B4E5FEC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99706"/>
              </p:ext>
            </p:extLst>
          </p:nvPr>
        </p:nvGraphicFramePr>
        <p:xfrm>
          <a:off x="929341" y="3859836"/>
          <a:ext cx="9601202" cy="2339730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 детские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стоматологи-ортопеды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стоматологи-терапевты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стоматологи-хирурги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5C18C0-C731-44B6-B64D-682DDB78E707}"/>
              </a:ext>
            </a:extLst>
          </p:cNvPr>
          <p:cNvSpPr/>
          <p:nvPr/>
        </p:nvSpPr>
        <p:spPr>
          <a:xfrm>
            <a:off x="4605557" y="1963033"/>
            <a:ext cx="6585358" cy="46432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таб. 2710, стр. 1 по гр. 3 д. б. = таб. 2100, стр. (87+88+90+91) по гр. (3+9)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4477B28-5106-4FD9-A5C1-4CD7696124FC}"/>
              </a:ext>
            </a:extLst>
          </p:cNvPr>
          <p:cNvSpPr/>
          <p:nvPr/>
        </p:nvSpPr>
        <p:spPr>
          <a:xfrm>
            <a:off x="4613946" y="2427356"/>
            <a:ext cx="6576969" cy="65434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таб. 2710, стр. 4+5 по гр. 3 д. б. = таб. 2100, стр. (87+88+90+91) по гр. (5+12)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B4CD7D-0385-4F0E-A3E1-9152F8DECCDE}"/>
              </a:ext>
            </a:extLst>
          </p:cNvPr>
          <p:cNvSpPr/>
          <p:nvPr/>
        </p:nvSpPr>
        <p:spPr>
          <a:xfrm>
            <a:off x="4605557" y="3110770"/>
            <a:ext cx="6585358" cy="5171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таб. 2710, стр. 6 по гр. 3 д. б. = таб. 2100, стр. </a:t>
            </a:r>
            <a:r>
              <a:rPr lang="ru-RU" sz="1400">
                <a:solidFill>
                  <a:prstClr val="black"/>
                </a:solidFill>
              </a:rPr>
              <a:t>(87+88+90+91) </a:t>
            </a:r>
            <a:r>
              <a:rPr lang="ru-RU" sz="1400" dirty="0">
                <a:solidFill>
                  <a:prstClr val="black"/>
                </a:solidFill>
              </a:rPr>
              <a:t>по гр. (4+10) </a:t>
            </a:r>
          </a:p>
        </p:txBody>
      </p:sp>
    </p:spTree>
    <p:extLst>
      <p:ext uri="{BB962C8B-B14F-4D97-AF65-F5344CB8AC3E}">
        <p14:creationId xmlns:p14="http://schemas.microsoft.com/office/powerpoint/2010/main" val="30201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7164B-9E90-402C-B5BE-F3AE49CA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1" y="623949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DC52C5-D340-4CF4-B75B-CFC9A4612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62893"/>
              </p:ext>
            </p:extLst>
          </p:nvPr>
        </p:nvGraphicFramePr>
        <p:xfrm>
          <a:off x="1004842" y="1088627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2EA0E65-D99F-4429-B181-12E1C2F5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1" y="3476078"/>
            <a:ext cx="863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4CEA89F-2FF6-4068-8F55-7532B1963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19503"/>
              </p:ext>
            </p:extLst>
          </p:nvPr>
        </p:nvGraphicFramePr>
        <p:xfrm>
          <a:off x="912561" y="3888436"/>
          <a:ext cx="8633399" cy="1271337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303005740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3022460555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1493520313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3361574796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329159454"/>
                    </a:ext>
                  </a:extLst>
                </a:gridCol>
              </a:tblGrid>
              <a:tr h="95392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78642"/>
                  </a:ext>
                </a:extLst>
              </a:tr>
              <a:tr h="1362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42354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9429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6B4EEAA-AC02-4327-B314-E1F8DFBE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59503"/>
              </p:ext>
            </p:extLst>
          </p:nvPr>
        </p:nvGraphicFramePr>
        <p:xfrm>
          <a:off x="912559" y="5572131"/>
          <a:ext cx="746760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3961130">
                  <a:extLst>
                    <a:ext uri="{9D8B030D-6E8A-4147-A177-3AD203B41FA5}">
                      <a16:colId xmlns:a16="http://schemas.microsoft.com/office/drawing/2014/main" val="211928203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20987986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484419978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3722301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96250155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амбулаторий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192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121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FA9A806-F855-4C68-96DE-DC941FE7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0" y="5295016"/>
            <a:ext cx="746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(1104)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A1C44155-1706-4572-8EAA-D4AC3A82AE9C}"/>
              </a:ext>
            </a:extLst>
          </p:cNvPr>
          <p:cNvSpPr/>
          <p:nvPr/>
        </p:nvSpPr>
        <p:spPr>
          <a:xfrm>
            <a:off x="7080308" y="3224780"/>
            <a:ext cx="4199131" cy="2012610"/>
          </a:xfrm>
          <a:prstGeom prst="wedgeRoundRectCallout">
            <a:avLst>
              <a:gd name="adj1" fmla="val -26711"/>
              <a:gd name="adj2" fmla="val 70725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703AC0A4-5F7C-40AF-9E6D-9ACA052487D3}"/>
              </a:ext>
            </a:extLst>
          </p:cNvPr>
          <p:cNvSpPr/>
          <p:nvPr/>
        </p:nvSpPr>
        <p:spPr>
          <a:xfrm>
            <a:off x="7080308" y="3224782"/>
            <a:ext cx="4199131" cy="2012608"/>
          </a:xfrm>
          <a:prstGeom prst="wedgeRoundRectCallout">
            <a:avLst>
              <a:gd name="adj1" fmla="val -74868"/>
              <a:gd name="adj2" fmla="val 43212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DC50FB8-C2D6-42DA-8ABD-F595259A3AB9}"/>
              </a:ext>
            </a:extLst>
          </p:cNvPr>
          <p:cNvSpPr/>
          <p:nvPr/>
        </p:nvSpPr>
        <p:spPr>
          <a:xfrm>
            <a:off x="7080308" y="3193888"/>
            <a:ext cx="4199131" cy="2043502"/>
          </a:xfrm>
          <a:prstGeom prst="wedgeRoundRectCallout">
            <a:avLst>
              <a:gd name="adj1" fmla="val -126577"/>
              <a:gd name="adj2" fmla="val -6739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 в таб. 2100 стр. 1.1 данные вносятся              при наличии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соответствующих структурных подразделений, указанных в таб. 1001 по стр. 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 наличии соответствующих д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олжностей и физических лиц в </a:t>
            </a:r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таб. 1104 </a:t>
            </a:r>
            <a:endParaRPr lang="ru-RU" sz="1400" dirty="0">
              <a:solidFill>
                <a:prstClr val="black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22810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4B5122-4FF2-4B40-B156-B8FF1D04E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70355"/>
              </p:ext>
            </p:extLst>
          </p:nvPr>
        </p:nvGraphicFramePr>
        <p:xfrm>
          <a:off x="1023795" y="1180643"/>
          <a:ext cx="8835726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136749">
                  <a:extLst>
                    <a:ext uri="{9D8B030D-6E8A-4147-A177-3AD203B41FA5}">
                      <a16:colId xmlns:a16="http://schemas.microsoft.com/office/drawing/2014/main" val="3402802530"/>
                    </a:ext>
                  </a:extLst>
                </a:gridCol>
                <a:gridCol w="445525">
                  <a:extLst>
                    <a:ext uri="{9D8B030D-6E8A-4147-A177-3AD203B41FA5}">
                      <a16:colId xmlns:a16="http://schemas.microsoft.com/office/drawing/2014/main" val="601288478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1249174977"/>
                    </a:ext>
                  </a:extLst>
                </a:gridCol>
                <a:gridCol w="666089">
                  <a:extLst>
                    <a:ext uri="{9D8B030D-6E8A-4147-A177-3AD203B41FA5}">
                      <a16:colId xmlns:a16="http://schemas.microsoft.com/office/drawing/2014/main" val="2602961104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257377590"/>
                    </a:ext>
                  </a:extLst>
                </a:gridCol>
                <a:gridCol w="801191">
                  <a:extLst>
                    <a:ext uri="{9D8B030D-6E8A-4147-A177-3AD203B41FA5}">
                      <a16:colId xmlns:a16="http://schemas.microsoft.com/office/drawing/2014/main" val="1624623158"/>
                    </a:ext>
                  </a:extLst>
                </a:gridCol>
                <a:gridCol w="980281">
                  <a:extLst>
                    <a:ext uri="{9D8B030D-6E8A-4147-A177-3AD203B41FA5}">
                      <a16:colId xmlns:a16="http://schemas.microsoft.com/office/drawing/2014/main" val="3914302937"/>
                    </a:ext>
                  </a:extLst>
                </a:gridCol>
                <a:gridCol w="716359">
                  <a:extLst>
                    <a:ext uri="{9D8B030D-6E8A-4147-A177-3AD203B41FA5}">
                      <a16:colId xmlns:a16="http://schemas.microsoft.com/office/drawing/2014/main" val="2431637871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1774493882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248827979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183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1728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0321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85044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5075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084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9992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3538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1762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0368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4D1E4CC-F15E-41FF-8BAC-71164190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7" y="749756"/>
            <a:ext cx="89933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(2850)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6BAA32C-7DFB-49D3-9357-6C7BA4B11A20}"/>
              </a:ext>
            </a:extLst>
          </p:cNvPr>
          <p:cNvSpPr/>
          <p:nvPr/>
        </p:nvSpPr>
        <p:spPr>
          <a:xfrm>
            <a:off x="5679347" y="2455985"/>
            <a:ext cx="5167618" cy="32213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графу 4 указываются пациенты с установленной группой инвалидности в рамках ИПРА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Индивидуальная программа реабилитации или </a:t>
            </a:r>
            <a:r>
              <a:rPr lang="ru-RU" sz="1400" dirty="0" err="1">
                <a:solidFill>
                  <a:schemeClr val="tx1"/>
                </a:solidFill>
                <a:latin typeface="TimesNewRomanPSMT"/>
              </a:rPr>
              <a:t>абилитации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 инвалида (ИПРА) — это документ, в котором перечислены все медицинские, профессиональные и иные мероприятия, на которые человек с инвалидностью вправе рассчитывать, а также услуги и технические средства, которые он вправе получить.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Пациентам без группы инвалидности формируется ИПРМ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(индивидуальный план реабилитационных мероприятий).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ИПРМ в графы 4, 6 и 8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NewRomanPSMT"/>
              </a:rPr>
              <a:t>не включается.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9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3DE66D-E93F-4A34-A9FC-A86B7847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7" y="749756"/>
            <a:ext cx="89933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(2850)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0435249-5A53-4B71-AFC2-CB7B95302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86021"/>
              </p:ext>
            </p:extLst>
          </p:nvPr>
        </p:nvGraphicFramePr>
        <p:xfrm>
          <a:off x="1023795" y="1180643"/>
          <a:ext cx="8835726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136749">
                  <a:extLst>
                    <a:ext uri="{9D8B030D-6E8A-4147-A177-3AD203B41FA5}">
                      <a16:colId xmlns:a16="http://schemas.microsoft.com/office/drawing/2014/main" val="3402802530"/>
                    </a:ext>
                  </a:extLst>
                </a:gridCol>
                <a:gridCol w="445525">
                  <a:extLst>
                    <a:ext uri="{9D8B030D-6E8A-4147-A177-3AD203B41FA5}">
                      <a16:colId xmlns:a16="http://schemas.microsoft.com/office/drawing/2014/main" val="601288478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1249174977"/>
                    </a:ext>
                  </a:extLst>
                </a:gridCol>
                <a:gridCol w="666089">
                  <a:extLst>
                    <a:ext uri="{9D8B030D-6E8A-4147-A177-3AD203B41FA5}">
                      <a16:colId xmlns:a16="http://schemas.microsoft.com/office/drawing/2014/main" val="2602961104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257377590"/>
                    </a:ext>
                  </a:extLst>
                </a:gridCol>
                <a:gridCol w="801191">
                  <a:extLst>
                    <a:ext uri="{9D8B030D-6E8A-4147-A177-3AD203B41FA5}">
                      <a16:colId xmlns:a16="http://schemas.microsoft.com/office/drawing/2014/main" val="1624623158"/>
                    </a:ext>
                  </a:extLst>
                </a:gridCol>
                <a:gridCol w="980281">
                  <a:extLst>
                    <a:ext uri="{9D8B030D-6E8A-4147-A177-3AD203B41FA5}">
                      <a16:colId xmlns:a16="http://schemas.microsoft.com/office/drawing/2014/main" val="3914302937"/>
                    </a:ext>
                  </a:extLst>
                </a:gridCol>
                <a:gridCol w="716359">
                  <a:extLst>
                    <a:ext uri="{9D8B030D-6E8A-4147-A177-3AD203B41FA5}">
                      <a16:colId xmlns:a16="http://schemas.microsoft.com/office/drawing/2014/main" val="2431637871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1774493882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248827979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183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1728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0321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85044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5075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084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9992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3538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1762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03682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3AA584C9-A334-499A-AC47-B92BC8A67064}"/>
              </a:ext>
            </a:extLst>
          </p:cNvPr>
          <p:cNvSpPr/>
          <p:nvPr/>
        </p:nvSpPr>
        <p:spPr>
          <a:xfrm>
            <a:off x="7306811" y="2457975"/>
            <a:ext cx="3942826" cy="2506356"/>
          </a:xfrm>
          <a:prstGeom prst="wedgeRoundRectCallout">
            <a:avLst>
              <a:gd name="adj1" fmla="val -61029"/>
              <a:gd name="adj2" fmla="val -6712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графу 7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пациент показывается один раз.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В случае повторного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прохождения курса реабилитации пациент 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должен быть показан в графе 9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один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раз вне зависимости от проведенных курсов.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Закончившим медицинскую реабилитацию считать выполнение на текущий год плановых реабилитационных мероприятий пациенту.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B629931-A113-49F8-BCFA-E99644C97ADA}"/>
              </a:ext>
            </a:extLst>
          </p:cNvPr>
          <p:cNvSpPr/>
          <p:nvPr/>
        </p:nvSpPr>
        <p:spPr>
          <a:xfrm>
            <a:off x="1636022" y="4038492"/>
            <a:ext cx="5058562" cy="989901"/>
          </a:xfrm>
          <a:prstGeom prst="wedgeRoundRectCallout">
            <a:avLst>
              <a:gd name="adj1" fmla="val -32109"/>
              <a:gd name="adj2" fmla="val -104392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2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включаются сведения обо всех инвалидах, получающих льготное лекарственное обеспечение или отказавшиеся от него.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1DCE11-8270-493E-8D2D-241A2588A1B2}"/>
              </a:ext>
            </a:extLst>
          </p:cNvPr>
          <p:cNvSpPr/>
          <p:nvPr/>
        </p:nvSpPr>
        <p:spPr>
          <a:xfrm>
            <a:off x="1004842" y="737361"/>
            <a:ext cx="9601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lang="ru-RU" altLang="ru-RU" sz="1000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53FF3A-0D80-4917-AFCA-6FD7E5E49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34524"/>
              </p:ext>
            </p:extLst>
          </p:nvPr>
        </p:nvGraphicFramePr>
        <p:xfrm>
          <a:off x="1004842" y="1168248"/>
          <a:ext cx="9601202" cy="2339730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 детские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стоматологи-ортопеды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стоматологи-терапевты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стоматологи-хирурги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CDE872-A862-42EE-9DE1-6BD4950F7E6F}"/>
              </a:ext>
            </a:extLst>
          </p:cNvPr>
          <p:cNvSpPr/>
          <p:nvPr/>
        </p:nvSpPr>
        <p:spPr>
          <a:xfrm>
            <a:off x="721453" y="3967993"/>
            <a:ext cx="10737907" cy="185396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строках с 87 «стоматологи» по 91 «стоматологи-хирурги» указывают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сведения о числе посещений к врачам-стоматологам, включая врачей-стоматологов передвижных установок и кабинетов в образовательных организациях, а также в санаторно-курортных организациях и в организациях, оказывающих медицинскую помощь только в стационарных условиях (психиатрические больницы, туберкулезные и т.д.).</a:t>
            </a:r>
          </a:p>
        </p:txBody>
      </p:sp>
    </p:spTree>
    <p:extLst>
      <p:ext uri="{BB962C8B-B14F-4D97-AF65-F5344CB8AC3E}">
        <p14:creationId xmlns:p14="http://schemas.microsoft.com/office/powerpoint/2010/main" val="240138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213C0-1254-4165-A21B-AC8552D1C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1" y="737361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9C90CFD-4B66-455F-ABE8-70D91BB1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18206"/>
              </p:ext>
            </p:extLst>
          </p:nvPr>
        </p:nvGraphicFramePr>
        <p:xfrm>
          <a:off x="855677" y="1168248"/>
          <a:ext cx="9750365" cy="3483711"/>
        </p:xfrm>
        <a:graphic>
          <a:graphicData uri="http://schemas.openxmlformats.org/drawingml/2006/table">
            <a:tbl>
              <a:tblPr firstRow="1" firstCol="1" bandRow="1"/>
              <a:tblGrid>
                <a:gridCol w="2135210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30933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6736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3272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20278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17240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17240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84993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84993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803514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99581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803514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8054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(стр.1):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отделениях, кабинетах, пунктах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неотложной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36548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отделениях, кабинетах </a:t>
                      </a:r>
                      <a:r>
                        <a:rPr lang="ru-RU" sz="1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паллиа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тивной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медицинской помощи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203105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выездной патронажной службой для оказания паллиативной медицинской помощи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психологи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посещений инвалидами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DA95D2-E3E2-48D5-8754-F9777F9138DF}"/>
              </a:ext>
            </a:extLst>
          </p:cNvPr>
          <p:cNvSpPr/>
          <p:nvPr/>
        </p:nvSpPr>
        <p:spPr>
          <a:xfrm>
            <a:off x="3514988" y="1934244"/>
            <a:ext cx="7935985" cy="105281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124 указываются посещения врачей-специалистов, оказывающих помощь в отделении (кабинете, пункте) неотложной медицинской помощи (при наличии его в структуре поликлиники медицинской организации), а также при оказании неотложной медицинской помощи на дому.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5BC8A1E-25AA-49DF-9149-DA273EAB4E43}"/>
              </a:ext>
            </a:extLst>
          </p:cNvPr>
          <p:cNvSpPr/>
          <p:nvPr/>
        </p:nvSpPr>
        <p:spPr>
          <a:xfrm>
            <a:off x="3514988" y="3112703"/>
            <a:ext cx="7751428" cy="93956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125 указываются посещения врачей-специалистов, оказывающих паллиативную медицинскую помощь в отделении (кабинете) паллиативной медицинской помощи (при наличии его в структуре поликлиники медицинской организации).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5BADE9A-D066-41AC-8BB2-B499EA6303E6}"/>
              </a:ext>
            </a:extLst>
          </p:cNvPr>
          <p:cNvSpPr/>
          <p:nvPr/>
        </p:nvSpPr>
        <p:spPr>
          <a:xfrm>
            <a:off x="3514988" y="4303551"/>
            <a:ext cx="7935984" cy="111440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127 «Кроме того, психологи» указывается деятельность психологов в медицинской организации. Показывается деятельность психологов, оказываемая в амбулаторных условиях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9999"/>
                </a:highlight>
              </a:rPr>
              <a:t>и в общее количество посещений в табл. 2100 не включается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7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EE6E8-8AAD-4A91-B3B7-E17D31F58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0" y="87856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D3354C-C640-48CB-9F7E-3B9B442B5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92908"/>
              </p:ext>
            </p:extLst>
          </p:nvPr>
        </p:nvGraphicFramePr>
        <p:xfrm>
          <a:off x="1004842" y="1309453"/>
          <a:ext cx="9601202" cy="228436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763436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516764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6199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2184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лыми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заболева-ний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A272946-9F4D-4C84-8256-B5863B4DD2FA}"/>
              </a:ext>
            </a:extLst>
          </p:cNvPr>
          <p:cNvSpPr/>
          <p:nvPr/>
        </p:nvSpPr>
        <p:spPr>
          <a:xfrm>
            <a:off x="889233" y="3695901"/>
            <a:ext cx="10570128" cy="2270086"/>
          </a:xfrm>
          <a:prstGeom prst="wedgeRoundRectCallout">
            <a:avLst>
              <a:gd name="adj1" fmla="val -25965"/>
              <a:gd name="adj2" fmla="val -4933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err="1">
                <a:solidFill>
                  <a:schemeClr val="tx1"/>
                </a:solidFill>
              </a:rPr>
              <a:t>Внутритабличный</a:t>
            </a:r>
            <a:r>
              <a:rPr lang="ru-RU" sz="1600" b="1" u="sng" dirty="0">
                <a:solidFill>
                  <a:schemeClr val="tx1"/>
                </a:solidFill>
              </a:rPr>
              <a:t> контроль:</a:t>
            </a:r>
          </a:p>
          <a:p>
            <a:endParaRPr lang="ru-RU" sz="800" b="1" u="sng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в строку 1 «врачи - всего» складываются посещения со строк 5 по 123, за исключением входящих строк;</a:t>
            </a:r>
          </a:p>
          <a:p>
            <a:pPr marL="285750" indent="-285750">
              <a:buFontTx/>
              <a:buChar char="-"/>
            </a:pPr>
            <a:endParaRPr lang="ru-RU" sz="8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00FF00"/>
                </a:highlight>
              </a:rPr>
              <a:t>всего врачебных посещений по медицинской организации равно сумме граф 3+9;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всего посещений, выполненных «сельскими жителями» равно сумме граф 4+10;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CCFF"/>
                </a:highlight>
              </a:rPr>
              <a:t>всего посещений «детей 0-17 лет» равно сумме граф 5+12;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CC99"/>
                </a:highlight>
              </a:rPr>
              <a:t>всего посещений по «поводу заболевания всего» равно сумме граф 7+8+11,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                                                                           из них по «поводу заболевания дети 0-17 лет» равно сумме граф 8+13;</a:t>
            </a:r>
          </a:p>
        </p:txBody>
      </p:sp>
    </p:spTree>
    <p:extLst>
      <p:ext uri="{BB962C8B-B14F-4D97-AF65-F5344CB8AC3E}">
        <p14:creationId xmlns:p14="http://schemas.microsoft.com/office/powerpoint/2010/main" val="8816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178F9AA-49C5-49D2-BAB4-695D94A4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24042"/>
              </p:ext>
            </p:extLst>
          </p:nvPr>
        </p:nvGraphicFramePr>
        <p:xfrm>
          <a:off x="876656" y="1079203"/>
          <a:ext cx="9601200" cy="2260600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highlight>
                            <a:srgbClr val="CC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highlight>
                          <a:srgbClr val="CC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B86379A-3C68-4DCE-8405-A32F09F6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560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3E055BB-297D-4624-8258-6F70D55EBD31}"/>
              </a:ext>
            </a:extLst>
          </p:cNvPr>
          <p:cNvSpPr/>
          <p:nvPr/>
        </p:nvSpPr>
        <p:spPr>
          <a:xfrm>
            <a:off x="1037438" y="3657600"/>
            <a:ext cx="10117123" cy="2329198"/>
          </a:xfrm>
          <a:prstGeom prst="wedgeRoundRectCallout">
            <a:avLst>
              <a:gd name="adj1" fmla="val -33934"/>
              <a:gd name="adj2" fmla="val -59790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  <a:latin typeface="TimesNewRomanPSMT"/>
              </a:rPr>
              <a:t>Не учитываются в виде учетной единицы - «посещение»</a:t>
            </a: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Работа среднего медицинского персонала лабораторий, рентгеновских, физиотерапевтических, лечебно-физкультурных и других вспомогательных отделений (кабинетов), где учету подлежит число отпущенных процедур (выполненных анализов, исследований и др.);</a:t>
            </a:r>
          </a:p>
          <a:p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Посещения к зубным врачам и гигиенистам стоматологическим;</a:t>
            </a:r>
          </a:p>
          <a:p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-    Предрейсовые и послерейсовые осмотры, проведенные медицинскими сестрами.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E11FE1-A0B5-453D-9661-5EEB0CC8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61406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E2FDBDF-3588-42D1-AA10-1C3135F4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560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3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701D824-4A55-47DA-873B-D348A37F3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56" y="9084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F8B2AB-FC64-4D16-ABBE-617041FA2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43862"/>
              </p:ext>
            </p:extLst>
          </p:nvPr>
        </p:nvGraphicFramePr>
        <p:xfrm>
          <a:off x="1061459" y="1154658"/>
          <a:ext cx="9601200" cy="2375709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6777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marL="53022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684A4E2-6DD6-4526-8A17-243740CB4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70938"/>
              </p:ext>
            </p:extLst>
          </p:nvPr>
        </p:nvGraphicFramePr>
        <p:xfrm>
          <a:off x="796533" y="4550250"/>
          <a:ext cx="8633399" cy="1514990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303005740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3022460555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1493520313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3361574796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329159454"/>
                    </a:ext>
                  </a:extLst>
                </a:gridCol>
              </a:tblGrid>
              <a:tr h="95392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78642"/>
                  </a:ext>
                </a:extLst>
              </a:tr>
              <a:tr h="1362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42354"/>
                  </a:ext>
                </a:extLst>
              </a:tr>
              <a:tr h="424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(пункты, кабинеты) неотложной медицинской помощи, оказывающих медицинскую помощь в амбулаторных условиях,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9429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D05FFE6-C4B5-4514-AE95-744B6CEA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33" y="4111983"/>
            <a:ext cx="863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CE5D53C0-915F-41AB-B591-CD89B0D0C13C}"/>
              </a:ext>
            </a:extLst>
          </p:cNvPr>
          <p:cNvSpPr/>
          <p:nvPr/>
        </p:nvSpPr>
        <p:spPr>
          <a:xfrm>
            <a:off x="6736360" y="3011648"/>
            <a:ext cx="4420998" cy="2550253"/>
          </a:xfrm>
          <a:prstGeom prst="wedgeRoundRectCallout">
            <a:avLst>
              <a:gd name="adj1" fmla="val -65805"/>
              <a:gd name="adj2" fmla="val 6052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16B22EE-CBCD-465C-98DB-0B48021365D0}"/>
              </a:ext>
            </a:extLst>
          </p:cNvPr>
          <p:cNvSpPr/>
          <p:nvPr/>
        </p:nvSpPr>
        <p:spPr>
          <a:xfrm>
            <a:off x="6736361" y="3011648"/>
            <a:ext cx="4420998" cy="2550253"/>
          </a:xfrm>
          <a:prstGeom prst="wedgeRoundRectCallout">
            <a:avLst>
              <a:gd name="adj1" fmla="val -64114"/>
              <a:gd name="adj2" fmla="val -634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В таб. 2101 стр. 4 включаются сведения о числе посещений к среднему медицинскому персоналу, ведущему самостоятельный прием, как в пунктах, так и в отделениях и кабинетах неотложной помощи,                то есть при наличии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соответствующих структурных подразделений, указанных в таб. 1001 по стр. 70 «отделения (пункты, кабинеты неотложной медицинской помощи, оказывающей медицинскую помощь в амбулаторных условиях)».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1456D-403F-4F00-A648-54B44A464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68095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7EDFF1-1B6E-43DA-A980-B2B75FD2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19286"/>
              </p:ext>
            </p:extLst>
          </p:nvPr>
        </p:nvGraphicFramePr>
        <p:xfrm>
          <a:off x="876656" y="978495"/>
          <a:ext cx="9601200" cy="2323730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146839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1506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70291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02F3096C-8CDE-4ECC-BDC8-B42333E4705F}"/>
              </a:ext>
            </a:extLst>
          </p:cNvPr>
          <p:cNvSpPr/>
          <p:nvPr/>
        </p:nvSpPr>
        <p:spPr>
          <a:xfrm>
            <a:off x="1870745" y="3353542"/>
            <a:ext cx="9454393" cy="1302349"/>
          </a:xfrm>
          <a:prstGeom prst="wedgeRoundRectCallout">
            <a:avLst>
              <a:gd name="adj1" fmla="val 40235"/>
              <a:gd name="adj2" fmla="val -8163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В строке 6 «в амбулаториях» указываются посещения среднего медицинского персонала во врачебных амбулаториях, входящих в состав медицинской организации и самостоятельного юридического лица.</a:t>
            </a:r>
            <a:r>
              <a:rPr lang="ru-RU" sz="1200" dirty="0">
                <a:solidFill>
                  <a:prstClr val="black"/>
                </a:solidFill>
                <a:latin typeface="TimesNewRomanPSMT"/>
              </a:rPr>
              <a:t>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Данные вносятся при наличии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соответствующих структурных подразделений, указанных в таб. 1001 по стр. 3 и наличии соответствующих 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олжностей и физических лиц в </a:t>
            </a:r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таб. 1104 </a:t>
            </a:r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0620069F-8F45-4221-816B-05C888161F58}"/>
              </a:ext>
            </a:extLst>
          </p:cNvPr>
          <p:cNvSpPr/>
          <p:nvPr/>
        </p:nvSpPr>
        <p:spPr>
          <a:xfrm>
            <a:off x="876656" y="4714613"/>
            <a:ext cx="10565927" cy="1462430"/>
          </a:xfrm>
          <a:prstGeom prst="wedgeRoundRectCallout">
            <a:avLst>
              <a:gd name="adj1" fmla="val -30665"/>
              <a:gd name="adj2" fmla="val -4578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NewRomanPSMT"/>
              </a:rPr>
              <a:t>Если в амбулаториях организован кабинет неотложной медицинской помощи, то посещения среднего медицинского персонала показываются </a:t>
            </a:r>
            <a:r>
              <a:rPr lang="ru-RU" sz="1400" u="sng" dirty="0">
                <a:solidFill>
                  <a:prstClr val="black"/>
                </a:solidFill>
                <a:latin typeface="TimesNewRomanPSMT"/>
              </a:rPr>
              <a:t>в строке 4 и 6</a:t>
            </a:r>
            <a:r>
              <a:rPr lang="ru-RU" sz="1400" dirty="0">
                <a:solidFill>
                  <a:prstClr val="black"/>
                </a:solidFill>
                <a:latin typeface="TimesNewRomanPSMT"/>
              </a:rPr>
              <a:t>.</a:t>
            </a: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TimesNewRomanPSMT"/>
              </a:rPr>
              <a:t>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В строку 1 данные посещения </a:t>
            </a:r>
            <a:r>
              <a:rPr lang="ru-RU" sz="1400" u="sng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не должны </a:t>
            </a:r>
            <a:r>
              <a:rPr lang="ru-RU" sz="1400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дублироваться дважды.</a:t>
            </a:r>
          </a:p>
          <a:p>
            <a:pPr lvl="0" algn="ctr"/>
            <a:endParaRPr lang="ru-RU" sz="800" dirty="0">
              <a:solidFill>
                <a:prstClr val="black"/>
              </a:solidFill>
              <a:highlight>
                <a:srgbClr val="FF9999"/>
              </a:highlight>
              <a:latin typeface="TimesNewRomanPSMT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NewRomanPSMT"/>
              </a:rPr>
              <a:t>В строке 6.1 «из них: в передвижных» указываются посещения среднего медицинского персонала, выполненных на передвижных врачебных амбулаториях.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1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4546</TotalTime>
  <Words>9425</Words>
  <Application>Microsoft Office PowerPoint</Application>
  <PresentationFormat>Широкоэкранный</PresentationFormat>
  <Paragraphs>3299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Garamond</vt:lpstr>
      <vt:lpstr>Symbol</vt:lpstr>
      <vt:lpstr>Times New Roman</vt:lpstr>
      <vt:lpstr>TimesNewRomanPS-BoldMT</vt:lpstr>
      <vt:lpstr>TimesNewRomanPSMT</vt:lpstr>
      <vt:lpstr>Натуральные материалы</vt:lpstr>
      <vt:lpstr>Форма № 30 «Сведения о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медицинской организации»</dc:title>
  <dc:creator>Пользователь</dc:creator>
  <cp:lastModifiedBy>Пользователь</cp:lastModifiedBy>
  <cp:revision>144</cp:revision>
  <dcterms:created xsi:type="dcterms:W3CDTF">2023-09-21T09:47:30Z</dcterms:created>
  <dcterms:modified xsi:type="dcterms:W3CDTF">2023-10-27T11:08:18Z</dcterms:modified>
</cp:coreProperties>
</file>