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63" r:id="rId4"/>
    <p:sldId id="264" r:id="rId5"/>
    <p:sldId id="261" r:id="rId6"/>
    <p:sldId id="262" r:id="rId7"/>
  </p:sldIdLst>
  <p:sldSz cx="11879263" cy="6840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2" clrIdx="0">
    <p:extLst>
      <p:ext uri="{19B8F6BF-5375-455C-9EA6-DF929625EA0E}">
        <p15:presenceInfo xmlns:p15="http://schemas.microsoft.com/office/powerpoint/2012/main" userId="Пользова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9-07T16:41:19.372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5EDAA-9E3D-4D9D-ADB1-1A50BA9C0B23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49300" y="1143000"/>
            <a:ext cx="5359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CFFCB-BDA8-41BF-9C02-CF7A0FDE0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544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98489" rtl="0" eaLnBrk="1" latinLnBrk="0" hangingPunct="1">
      <a:defRPr sz="1179" kern="1200">
        <a:solidFill>
          <a:schemeClr val="tx1"/>
        </a:solidFill>
        <a:latin typeface="+mn-lt"/>
        <a:ea typeface="+mn-ea"/>
        <a:cs typeface="+mn-cs"/>
      </a:defRPr>
    </a:lvl1pPr>
    <a:lvl2pPr marL="449245" algn="l" defTabSz="898489" rtl="0" eaLnBrk="1" latinLnBrk="0" hangingPunct="1">
      <a:defRPr sz="1179" kern="1200">
        <a:solidFill>
          <a:schemeClr val="tx1"/>
        </a:solidFill>
        <a:latin typeface="+mn-lt"/>
        <a:ea typeface="+mn-ea"/>
        <a:cs typeface="+mn-cs"/>
      </a:defRPr>
    </a:lvl2pPr>
    <a:lvl3pPr marL="898489" algn="l" defTabSz="898489" rtl="0" eaLnBrk="1" latinLnBrk="0" hangingPunct="1">
      <a:defRPr sz="1179" kern="1200">
        <a:solidFill>
          <a:schemeClr val="tx1"/>
        </a:solidFill>
        <a:latin typeface="+mn-lt"/>
        <a:ea typeface="+mn-ea"/>
        <a:cs typeface="+mn-cs"/>
      </a:defRPr>
    </a:lvl3pPr>
    <a:lvl4pPr marL="1347734" algn="l" defTabSz="898489" rtl="0" eaLnBrk="1" latinLnBrk="0" hangingPunct="1">
      <a:defRPr sz="1179" kern="1200">
        <a:solidFill>
          <a:schemeClr val="tx1"/>
        </a:solidFill>
        <a:latin typeface="+mn-lt"/>
        <a:ea typeface="+mn-ea"/>
        <a:cs typeface="+mn-cs"/>
      </a:defRPr>
    </a:lvl4pPr>
    <a:lvl5pPr marL="1796979" algn="l" defTabSz="898489" rtl="0" eaLnBrk="1" latinLnBrk="0" hangingPunct="1">
      <a:defRPr sz="1179" kern="1200">
        <a:solidFill>
          <a:schemeClr val="tx1"/>
        </a:solidFill>
        <a:latin typeface="+mn-lt"/>
        <a:ea typeface="+mn-ea"/>
        <a:cs typeface="+mn-cs"/>
      </a:defRPr>
    </a:lvl5pPr>
    <a:lvl6pPr marL="2246224" algn="l" defTabSz="898489" rtl="0" eaLnBrk="1" latinLnBrk="0" hangingPunct="1">
      <a:defRPr sz="1179" kern="1200">
        <a:solidFill>
          <a:schemeClr val="tx1"/>
        </a:solidFill>
        <a:latin typeface="+mn-lt"/>
        <a:ea typeface="+mn-ea"/>
        <a:cs typeface="+mn-cs"/>
      </a:defRPr>
    </a:lvl6pPr>
    <a:lvl7pPr marL="2695468" algn="l" defTabSz="898489" rtl="0" eaLnBrk="1" latinLnBrk="0" hangingPunct="1">
      <a:defRPr sz="1179" kern="1200">
        <a:solidFill>
          <a:schemeClr val="tx1"/>
        </a:solidFill>
        <a:latin typeface="+mn-lt"/>
        <a:ea typeface="+mn-ea"/>
        <a:cs typeface="+mn-cs"/>
      </a:defRPr>
    </a:lvl7pPr>
    <a:lvl8pPr marL="3144713" algn="l" defTabSz="898489" rtl="0" eaLnBrk="1" latinLnBrk="0" hangingPunct="1">
      <a:defRPr sz="1179" kern="1200">
        <a:solidFill>
          <a:schemeClr val="tx1"/>
        </a:solidFill>
        <a:latin typeface="+mn-lt"/>
        <a:ea typeface="+mn-ea"/>
        <a:cs typeface="+mn-cs"/>
      </a:defRPr>
    </a:lvl8pPr>
    <a:lvl9pPr marL="3593958" algn="l" defTabSz="898489" rtl="0" eaLnBrk="1" latinLnBrk="0" hangingPunct="1">
      <a:defRPr sz="117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908" y="1119505"/>
            <a:ext cx="8909447" cy="2381521"/>
          </a:xfrm>
        </p:spPr>
        <p:txBody>
          <a:bodyPr anchor="b"/>
          <a:lstStyle>
            <a:lvl1pPr algn="ctr">
              <a:defRPr sz="58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4908" y="3592866"/>
            <a:ext cx="8909447" cy="1651546"/>
          </a:xfrm>
        </p:spPr>
        <p:txBody>
          <a:bodyPr/>
          <a:lstStyle>
            <a:lvl1pPr marL="0" indent="0" algn="ctr">
              <a:buNone/>
              <a:defRPr sz="2338"/>
            </a:lvl1pPr>
            <a:lvl2pPr marL="445450" indent="0" algn="ctr">
              <a:buNone/>
              <a:defRPr sz="1949"/>
            </a:lvl2pPr>
            <a:lvl3pPr marL="890900" indent="0" algn="ctr">
              <a:buNone/>
              <a:defRPr sz="1754"/>
            </a:lvl3pPr>
            <a:lvl4pPr marL="1336350" indent="0" algn="ctr">
              <a:buNone/>
              <a:defRPr sz="1559"/>
            </a:lvl4pPr>
            <a:lvl5pPr marL="1781800" indent="0" algn="ctr">
              <a:buNone/>
              <a:defRPr sz="1559"/>
            </a:lvl5pPr>
            <a:lvl6pPr marL="2227250" indent="0" algn="ctr">
              <a:buNone/>
              <a:defRPr sz="1559"/>
            </a:lvl6pPr>
            <a:lvl7pPr marL="2672700" indent="0" algn="ctr">
              <a:buNone/>
              <a:defRPr sz="1559"/>
            </a:lvl7pPr>
            <a:lvl8pPr marL="3118150" indent="0" algn="ctr">
              <a:buNone/>
              <a:defRPr sz="1559"/>
            </a:lvl8pPr>
            <a:lvl9pPr marL="3563600" indent="0" algn="ctr">
              <a:buNone/>
              <a:defRPr sz="1559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9268D-E7D6-4A4F-B56F-DC50CD4BF51F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2175-A8E8-46EB-AC6A-B4BCA44AA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081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9268D-E7D6-4A4F-B56F-DC50CD4BF51F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2175-A8E8-46EB-AC6A-B4BCA44AA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176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1098" y="364195"/>
            <a:ext cx="2561466" cy="579704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6700" y="364195"/>
            <a:ext cx="7535907" cy="579704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9268D-E7D6-4A4F-B56F-DC50CD4BF51F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2175-A8E8-46EB-AC6A-B4BCA44AA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276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9268D-E7D6-4A4F-B56F-DC50CD4BF51F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2175-A8E8-46EB-AC6A-B4BCA44AA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602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512" y="1705385"/>
            <a:ext cx="10245864" cy="2845473"/>
          </a:xfrm>
        </p:spPr>
        <p:txBody>
          <a:bodyPr anchor="b"/>
          <a:lstStyle>
            <a:lvl1pPr>
              <a:defRPr sz="58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512" y="4577778"/>
            <a:ext cx="10245864" cy="1496367"/>
          </a:xfrm>
        </p:spPr>
        <p:txBody>
          <a:bodyPr/>
          <a:lstStyle>
            <a:lvl1pPr marL="0" indent="0">
              <a:buNone/>
              <a:defRPr sz="2338">
                <a:solidFill>
                  <a:schemeClr val="tx1">
                    <a:tint val="75000"/>
                  </a:schemeClr>
                </a:solidFill>
              </a:defRPr>
            </a:lvl1pPr>
            <a:lvl2pPr marL="445450" indent="0">
              <a:buNone/>
              <a:defRPr sz="1949">
                <a:solidFill>
                  <a:schemeClr val="tx1">
                    <a:tint val="75000"/>
                  </a:schemeClr>
                </a:solidFill>
              </a:defRPr>
            </a:lvl2pPr>
            <a:lvl3pPr marL="89090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3pPr>
            <a:lvl4pPr marL="1336350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4pPr>
            <a:lvl5pPr marL="1781800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5pPr>
            <a:lvl6pPr marL="2227250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6pPr>
            <a:lvl7pPr marL="2672700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7pPr>
            <a:lvl8pPr marL="3118150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8pPr>
            <a:lvl9pPr marL="3563600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9268D-E7D6-4A4F-B56F-DC50CD4BF51F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2175-A8E8-46EB-AC6A-B4BCA44AA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26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6699" y="1820976"/>
            <a:ext cx="5048687" cy="43402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3877" y="1820976"/>
            <a:ext cx="5048687" cy="43402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9268D-E7D6-4A4F-B56F-DC50CD4BF51F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2175-A8E8-46EB-AC6A-B4BCA44AA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258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7" y="364196"/>
            <a:ext cx="10245864" cy="132218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247" y="1676882"/>
            <a:ext cx="5025485" cy="821814"/>
          </a:xfrm>
        </p:spPr>
        <p:txBody>
          <a:bodyPr anchor="b"/>
          <a:lstStyle>
            <a:lvl1pPr marL="0" indent="0">
              <a:buNone/>
              <a:defRPr sz="2338" b="1"/>
            </a:lvl1pPr>
            <a:lvl2pPr marL="445450" indent="0">
              <a:buNone/>
              <a:defRPr sz="1949" b="1"/>
            </a:lvl2pPr>
            <a:lvl3pPr marL="890900" indent="0">
              <a:buNone/>
              <a:defRPr sz="1754" b="1"/>
            </a:lvl3pPr>
            <a:lvl4pPr marL="1336350" indent="0">
              <a:buNone/>
              <a:defRPr sz="1559" b="1"/>
            </a:lvl4pPr>
            <a:lvl5pPr marL="1781800" indent="0">
              <a:buNone/>
              <a:defRPr sz="1559" b="1"/>
            </a:lvl5pPr>
            <a:lvl6pPr marL="2227250" indent="0">
              <a:buNone/>
              <a:defRPr sz="1559" b="1"/>
            </a:lvl6pPr>
            <a:lvl7pPr marL="2672700" indent="0">
              <a:buNone/>
              <a:defRPr sz="1559" b="1"/>
            </a:lvl7pPr>
            <a:lvl8pPr marL="3118150" indent="0">
              <a:buNone/>
              <a:defRPr sz="1559" b="1"/>
            </a:lvl8pPr>
            <a:lvl9pPr marL="3563600" indent="0">
              <a:buNone/>
              <a:defRPr sz="155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247" y="2498697"/>
            <a:ext cx="5025485" cy="367520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3877" y="1676882"/>
            <a:ext cx="5050234" cy="821814"/>
          </a:xfrm>
        </p:spPr>
        <p:txBody>
          <a:bodyPr anchor="b"/>
          <a:lstStyle>
            <a:lvl1pPr marL="0" indent="0">
              <a:buNone/>
              <a:defRPr sz="2338" b="1"/>
            </a:lvl1pPr>
            <a:lvl2pPr marL="445450" indent="0">
              <a:buNone/>
              <a:defRPr sz="1949" b="1"/>
            </a:lvl2pPr>
            <a:lvl3pPr marL="890900" indent="0">
              <a:buNone/>
              <a:defRPr sz="1754" b="1"/>
            </a:lvl3pPr>
            <a:lvl4pPr marL="1336350" indent="0">
              <a:buNone/>
              <a:defRPr sz="1559" b="1"/>
            </a:lvl4pPr>
            <a:lvl5pPr marL="1781800" indent="0">
              <a:buNone/>
              <a:defRPr sz="1559" b="1"/>
            </a:lvl5pPr>
            <a:lvl6pPr marL="2227250" indent="0">
              <a:buNone/>
              <a:defRPr sz="1559" b="1"/>
            </a:lvl6pPr>
            <a:lvl7pPr marL="2672700" indent="0">
              <a:buNone/>
              <a:defRPr sz="1559" b="1"/>
            </a:lvl7pPr>
            <a:lvl8pPr marL="3118150" indent="0">
              <a:buNone/>
              <a:defRPr sz="1559" b="1"/>
            </a:lvl8pPr>
            <a:lvl9pPr marL="3563600" indent="0">
              <a:buNone/>
              <a:defRPr sz="155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3877" y="2498697"/>
            <a:ext cx="5050234" cy="367520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9268D-E7D6-4A4F-B56F-DC50CD4BF51F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2175-A8E8-46EB-AC6A-B4BCA44AA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04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9268D-E7D6-4A4F-B56F-DC50CD4BF51F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2175-A8E8-46EB-AC6A-B4BCA44AA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642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9268D-E7D6-4A4F-B56F-DC50CD4BF51F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2175-A8E8-46EB-AC6A-B4BCA44AA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629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7" y="456036"/>
            <a:ext cx="3831371" cy="1596126"/>
          </a:xfrm>
        </p:spPr>
        <p:txBody>
          <a:bodyPr anchor="b"/>
          <a:lstStyle>
            <a:lvl1pPr>
              <a:defRPr sz="3118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0234" y="984911"/>
            <a:ext cx="6013877" cy="4861216"/>
          </a:xfrm>
        </p:spPr>
        <p:txBody>
          <a:bodyPr/>
          <a:lstStyle>
            <a:lvl1pPr>
              <a:defRPr sz="3118"/>
            </a:lvl1pPr>
            <a:lvl2pPr>
              <a:defRPr sz="2728"/>
            </a:lvl2pPr>
            <a:lvl3pPr>
              <a:defRPr sz="2338"/>
            </a:lvl3pPr>
            <a:lvl4pPr>
              <a:defRPr sz="1949"/>
            </a:lvl4pPr>
            <a:lvl5pPr>
              <a:defRPr sz="1949"/>
            </a:lvl5pPr>
            <a:lvl6pPr>
              <a:defRPr sz="1949"/>
            </a:lvl6pPr>
            <a:lvl7pPr>
              <a:defRPr sz="1949"/>
            </a:lvl7pPr>
            <a:lvl8pPr>
              <a:defRPr sz="1949"/>
            </a:lvl8pPr>
            <a:lvl9pPr>
              <a:defRPr sz="194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247" y="2052161"/>
            <a:ext cx="3831371" cy="3801883"/>
          </a:xfrm>
        </p:spPr>
        <p:txBody>
          <a:bodyPr/>
          <a:lstStyle>
            <a:lvl1pPr marL="0" indent="0">
              <a:buNone/>
              <a:defRPr sz="1559"/>
            </a:lvl1pPr>
            <a:lvl2pPr marL="445450" indent="0">
              <a:buNone/>
              <a:defRPr sz="1364"/>
            </a:lvl2pPr>
            <a:lvl3pPr marL="890900" indent="0">
              <a:buNone/>
              <a:defRPr sz="1169"/>
            </a:lvl3pPr>
            <a:lvl4pPr marL="1336350" indent="0">
              <a:buNone/>
              <a:defRPr sz="974"/>
            </a:lvl4pPr>
            <a:lvl5pPr marL="1781800" indent="0">
              <a:buNone/>
              <a:defRPr sz="974"/>
            </a:lvl5pPr>
            <a:lvl6pPr marL="2227250" indent="0">
              <a:buNone/>
              <a:defRPr sz="974"/>
            </a:lvl6pPr>
            <a:lvl7pPr marL="2672700" indent="0">
              <a:buNone/>
              <a:defRPr sz="974"/>
            </a:lvl7pPr>
            <a:lvl8pPr marL="3118150" indent="0">
              <a:buNone/>
              <a:defRPr sz="974"/>
            </a:lvl8pPr>
            <a:lvl9pPr marL="3563600" indent="0">
              <a:buNone/>
              <a:defRPr sz="974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9268D-E7D6-4A4F-B56F-DC50CD4BF51F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2175-A8E8-46EB-AC6A-B4BCA44AA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651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7" y="456036"/>
            <a:ext cx="3831371" cy="1596126"/>
          </a:xfrm>
        </p:spPr>
        <p:txBody>
          <a:bodyPr anchor="b"/>
          <a:lstStyle>
            <a:lvl1pPr>
              <a:defRPr sz="3118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0234" y="984911"/>
            <a:ext cx="6013877" cy="4861216"/>
          </a:xfrm>
        </p:spPr>
        <p:txBody>
          <a:bodyPr anchor="t"/>
          <a:lstStyle>
            <a:lvl1pPr marL="0" indent="0">
              <a:buNone/>
              <a:defRPr sz="3118"/>
            </a:lvl1pPr>
            <a:lvl2pPr marL="445450" indent="0">
              <a:buNone/>
              <a:defRPr sz="2728"/>
            </a:lvl2pPr>
            <a:lvl3pPr marL="890900" indent="0">
              <a:buNone/>
              <a:defRPr sz="2338"/>
            </a:lvl3pPr>
            <a:lvl4pPr marL="1336350" indent="0">
              <a:buNone/>
              <a:defRPr sz="1949"/>
            </a:lvl4pPr>
            <a:lvl5pPr marL="1781800" indent="0">
              <a:buNone/>
              <a:defRPr sz="1949"/>
            </a:lvl5pPr>
            <a:lvl6pPr marL="2227250" indent="0">
              <a:buNone/>
              <a:defRPr sz="1949"/>
            </a:lvl6pPr>
            <a:lvl7pPr marL="2672700" indent="0">
              <a:buNone/>
              <a:defRPr sz="1949"/>
            </a:lvl7pPr>
            <a:lvl8pPr marL="3118150" indent="0">
              <a:buNone/>
              <a:defRPr sz="1949"/>
            </a:lvl8pPr>
            <a:lvl9pPr marL="3563600" indent="0">
              <a:buNone/>
              <a:defRPr sz="1949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247" y="2052161"/>
            <a:ext cx="3831371" cy="3801883"/>
          </a:xfrm>
        </p:spPr>
        <p:txBody>
          <a:bodyPr/>
          <a:lstStyle>
            <a:lvl1pPr marL="0" indent="0">
              <a:buNone/>
              <a:defRPr sz="1559"/>
            </a:lvl1pPr>
            <a:lvl2pPr marL="445450" indent="0">
              <a:buNone/>
              <a:defRPr sz="1364"/>
            </a:lvl2pPr>
            <a:lvl3pPr marL="890900" indent="0">
              <a:buNone/>
              <a:defRPr sz="1169"/>
            </a:lvl3pPr>
            <a:lvl4pPr marL="1336350" indent="0">
              <a:buNone/>
              <a:defRPr sz="974"/>
            </a:lvl4pPr>
            <a:lvl5pPr marL="1781800" indent="0">
              <a:buNone/>
              <a:defRPr sz="974"/>
            </a:lvl5pPr>
            <a:lvl6pPr marL="2227250" indent="0">
              <a:buNone/>
              <a:defRPr sz="974"/>
            </a:lvl6pPr>
            <a:lvl7pPr marL="2672700" indent="0">
              <a:buNone/>
              <a:defRPr sz="974"/>
            </a:lvl7pPr>
            <a:lvl8pPr marL="3118150" indent="0">
              <a:buNone/>
              <a:defRPr sz="974"/>
            </a:lvl8pPr>
            <a:lvl9pPr marL="3563600" indent="0">
              <a:buNone/>
              <a:defRPr sz="974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9268D-E7D6-4A4F-B56F-DC50CD4BF51F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2175-A8E8-46EB-AC6A-B4BCA44AA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78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6700" y="364196"/>
            <a:ext cx="10245864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6700" y="1820976"/>
            <a:ext cx="10245864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6699" y="6340166"/>
            <a:ext cx="2672834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9268D-E7D6-4A4F-B56F-DC50CD4BF51F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5006" y="6340166"/>
            <a:ext cx="4009251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9730" y="6340166"/>
            <a:ext cx="2672834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D2175-A8E8-46EB-AC6A-B4BCA44AA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45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90900" rtl="0" eaLnBrk="1" latinLnBrk="0" hangingPunct="1">
        <a:lnSpc>
          <a:spcPct val="90000"/>
        </a:lnSpc>
        <a:spcBef>
          <a:spcPct val="0"/>
        </a:spcBef>
        <a:buNone/>
        <a:defRPr sz="42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2725" indent="-222725" algn="l" defTabSz="890900" rtl="0" eaLnBrk="1" latinLnBrk="0" hangingPunct="1">
        <a:lnSpc>
          <a:spcPct val="90000"/>
        </a:lnSpc>
        <a:spcBef>
          <a:spcPts val="974"/>
        </a:spcBef>
        <a:buFont typeface="Arial" panose="020B0604020202020204" pitchFamily="34" charset="0"/>
        <a:buChar char="•"/>
        <a:defRPr sz="2728" kern="1200">
          <a:solidFill>
            <a:schemeClr val="tx1"/>
          </a:solidFill>
          <a:latin typeface="+mn-lt"/>
          <a:ea typeface="+mn-ea"/>
          <a:cs typeface="+mn-cs"/>
        </a:defRPr>
      </a:lvl1pPr>
      <a:lvl2pPr marL="668175" indent="-222725" algn="l" defTabSz="890900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2pPr>
      <a:lvl3pPr marL="1113625" indent="-222725" algn="l" defTabSz="890900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3pPr>
      <a:lvl4pPr marL="1559075" indent="-222725" algn="l" defTabSz="890900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4pPr>
      <a:lvl5pPr marL="2004525" indent="-222725" algn="l" defTabSz="890900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5pPr>
      <a:lvl6pPr marL="2449975" indent="-222725" algn="l" defTabSz="890900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6pPr>
      <a:lvl7pPr marL="2895425" indent="-222725" algn="l" defTabSz="890900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7pPr>
      <a:lvl8pPr marL="3340875" indent="-222725" algn="l" defTabSz="890900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8pPr>
      <a:lvl9pPr marL="3786325" indent="-222725" algn="l" defTabSz="890900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0900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1pPr>
      <a:lvl2pPr marL="445450" algn="l" defTabSz="890900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2pPr>
      <a:lvl3pPr marL="890900" algn="l" defTabSz="890900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336350" algn="l" defTabSz="890900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4pPr>
      <a:lvl5pPr marL="1781800" algn="l" defTabSz="890900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5pPr>
      <a:lvl6pPr marL="2227250" algn="l" defTabSz="890900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6pPr>
      <a:lvl7pPr marL="2672700" algn="l" defTabSz="890900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7pPr>
      <a:lvl8pPr marL="3118150" algn="l" defTabSz="890900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8pPr>
      <a:lvl9pPr marL="3563600" algn="l" defTabSz="890900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A45CF7F0-0461-4350-B652-1892FDAA65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625215"/>
              </p:ext>
            </p:extLst>
          </p:nvPr>
        </p:nvGraphicFramePr>
        <p:xfrm>
          <a:off x="296982" y="659047"/>
          <a:ext cx="11371919" cy="608315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329083">
                  <a:extLst>
                    <a:ext uri="{9D8B030D-6E8A-4147-A177-3AD203B41FA5}">
                      <a16:colId xmlns:a16="http://schemas.microsoft.com/office/drawing/2014/main" val="569412611"/>
                    </a:ext>
                  </a:extLst>
                </a:gridCol>
                <a:gridCol w="611746">
                  <a:extLst>
                    <a:ext uri="{9D8B030D-6E8A-4147-A177-3AD203B41FA5}">
                      <a16:colId xmlns:a16="http://schemas.microsoft.com/office/drawing/2014/main" val="3144325777"/>
                    </a:ext>
                  </a:extLst>
                </a:gridCol>
                <a:gridCol w="758644">
                  <a:extLst>
                    <a:ext uri="{9D8B030D-6E8A-4147-A177-3AD203B41FA5}">
                      <a16:colId xmlns:a16="http://schemas.microsoft.com/office/drawing/2014/main" val="2808084601"/>
                    </a:ext>
                  </a:extLst>
                </a:gridCol>
                <a:gridCol w="821461">
                  <a:extLst>
                    <a:ext uri="{9D8B030D-6E8A-4147-A177-3AD203B41FA5}">
                      <a16:colId xmlns:a16="http://schemas.microsoft.com/office/drawing/2014/main" val="148655112"/>
                    </a:ext>
                  </a:extLst>
                </a:gridCol>
                <a:gridCol w="822427">
                  <a:extLst>
                    <a:ext uri="{9D8B030D-6E8A-4147-A177-3AD203B41FA5}">
                      <a16:colId xmlns:a16="http://schemas.microsoft.com/office/drawing/2014/main" val="1588624814"/>
                    </a:ext>
                  </a:extLst>
                </a:gridCol>
                <a:gridCol w="822427">
                  <a:extLst>
                    <a:ext uri="{9D8B030D-6E8A-4147-A177-3AD203B41FA5}">
                      <a16:colId xmlns:a16="http://schemas.microsoft.com/office/drawing/2014/main" val="3785674927"/>
                    </a:ext>
                  </a:extLst>
                </a:gridCol>
                <a:gridCol w="958694">
                  <a:extLst>
                    <a:ext uri="{9D8B030D-6E8A-4147-A177-3AD203B41FA5}">
                      <a16:colId xmlns:a16="http://schemas.microsoft.com/office/drawing/2014/main" val="3403657404"/>
                    </a:ext>
                  </a:extLst>
                </a:gridCol>
                <a:gridCol w="958694">
                  <a:extLst>
                    <a:ext uri="{9D8B030D-6E8A-4147-A177-3AD203B41FA5}">
                      <a16:colId xmlns:a16="http://schemas.microsoft.com/office/drawing/2014/main" val="2798935879"/>
                    </a:ext>
                  </a:extLst>
                </a:gridCol>
                <a:gridCol w="822427">
                  <a:extLst>
                    <a:ext uri="{9D8B030D-6E8A-4147-A177-3AD203B41FA5}">
                      <a16:colId xmlns:a16="http://schemas.microsoft.com/office/drawing/2014/main" val="3354277021"/>
                    </a:ext>
                  </a:extLst>
                </a:gridCol>
                <a:gridCol w="1233158">
                  <a:extLst>
                    <a:ext uri="{9D8B030D-6E8A-4147-A177-3AD203B41FA5}">
                      <a16:colId xmlns:a16="http://schemas.microsoft.com/office/drawing/2014/main" val="3833919445"/>
                    </a:ext>
                  </a:extLst>
                </a:gridCol>
                <a:gridCol w="1233158">
                  <a:extLst>
                    <a:ext uri="{9D8B030D-6E8A-4147-A177-3AD203B41FA5}">
                      <a16:colId xmlns:a16="http://schemas.microsoft.com/office/drawing/2014/main" val="1239145038"/>
                    </a:ext>
                  </a:extLst>
                </a:gridCol>
              </a:tblGrid>
              <a:tr h="415800">
                <a:tc rowSpan="4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Названия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подразделений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строки.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зданий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площадь зданий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 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920278"/>
                  </a:ext>
                </a:extLst>
              </a:tr>
              <a:tr h="1623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(из гр. 3):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находящихся в аварийном состоянии, или требующих сноса, реконструкции и капитального ремонта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extLst>
                  <a:ext uri="{0D108BD9-81ED-4DB2-BD59-A6C34878D82A}">
                    <a16:rowId xmlns:a16="http://schemas.microsoft.com/office/drawing/2014/main" val="2564544098"/>
                  </a:ext>
                </a:extLst>
              </a:tr>
              <a:tr h="135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находятся в аварийном состоянии, требует сноса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требуют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реконструкции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требуют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капитального ремонта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находятся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805732"/>
                  </a:ext>
                </a:extLst>
              </a:tr>
              <a:tr h="14340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приспо-собленных помещениях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арендо-ванных помещениях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имеют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автономное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энергоснаб-жение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836371"/>
                  </a:ext>
                </a:extLst>
              </a:tr>
              <a:tr h="2075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extLst>
                  <a:ext uri="{0D108BD9-81ED-4DB2-BD59-A6C34878D82A}">
                    <a16:rowId xmlns:a16="http://schemas.microsoft.com/office/drawing/2014/main" val="423301978"/>
                  </a:ext>
                </a:extLst>
              </a:tr>
              <a:tr h="559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Подразделения, оказывающие медицинскую помощь в амбулаторных условиях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800">
                          <a:effectLst/>
                        </a:rPr>
                        <a:t>1</a:t>
                      </a:r>
                      <a:endParaRPr lang="ru-RU" sz="7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extLst>
                  <a:ext uri="{0D108BD9-81ED-4DB2-BD59-A6C34878D82A}">
                    <a16:rowId xmlns:a16="http://schemas.microsoft.com/office/drawing/2014/main" val="825856579"/>
                  </a:ext>
                </a:extLst>
              </a:tr>
              <a:tr h="559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Подразделения, оказывающие медицинскую помощь в стационарных условиях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800">
                          <a:effectLst/>
                        </a:rPr>
                        <a:t>2</a:t>
                      </a:r>
                      <a:endParaRPr lang="ru-RU" sz="7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extLst>
                  <a:ext uri="{0D108BD9-81ED-4DB2-BD59-A6C34878D82A}">
                    <a16:rowId xmlns:a16="http://schemas.microsoft.com/office/drawing/2014/main" val="4039846266"/>
                  </a:ext>
                </a:extLst>
              </a:tr>
              <a:tr h="10377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Подразделения, оказывающие медицинскую помощь в амбулаторных и стационарных условиях, расположенные в одном здании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800">
                          <a:effectLst/>
                        </a:rPr>
                        <a:t>3</a:t>
                      </a:r>
                      <a:endParaRPr lang="ru-RU" sz="7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extLst>
                  <a:ext uri="{0D108BD9-81ED-4DB2-BD59-A6C34878D82A}">
                    <a16:rowId xmlns:a16="http://schemas.microsoft.com/office/drawing/2014/main" val="3692780861"/>
                  </a:ext>
                </a:extLst>
              </a:tr>
              <a:tr h="3097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Офисы врачей общей практики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800" dirty="0">
                          <a:effectLst/>
                        </a:rPr>
                        <a:t>4</a:t>
                      </a:r>
                      <a:endParaRPr lang="ru-RU" sz="7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extLst>
                  <a:ext uri="{0D108BD9-81ED-4DB2-BD59-A6C34878D82A}">
                    <a16:rowId xmlns:a16="http://schemas.microsoft.com/office/drawing/2014/main" val="3573587329"/>
                  </a:ext>
                </a:extLst>
              </a:tr>
              <a:tr h="197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ФАПы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800">
                          <a:effectLst/>
                        </a:rPr>
                        <a:t>5</a:t>
                      </a:r>
                      <a:endParaRPr lang="ru-RU" sz="7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extLst>
                  <a:ext uri="{0D108BD9-81ED-4DB2-BD59-A6C34878D82A}">
                    <a16:rowId xmlns:a16="http://schemas.microsoft.com/office/drawing/2014/main" val="3941327413"/>
                  </a:ext>
                </a:extLst>
              </a:tr>
              <a:tr h="197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Фельдшерские пункты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800">
                          <a:effectLst/>
                        </a:rPr>
                        <a:t>6</a:t>
                      </a:r>
                      <a:endParaRPr lang="ru-RU" sz="7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extLst>
                  <a:ext uri="{0D108BD9-81ED-4DB2-BD59-A6C34878D82A}">
                    <a16:rowId xmlns:a16="http://schemas.microsoft.com/office/drawing/2014/main" val="1418754610"/>
                  </a:ext>
                </a:extLst>
              </a:tr>
              <a:tr h="4094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Патологоанатомические отделения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800">
                          <a:effectLst/>
                        </a:rPr>
                        <a:t>7</a:t>
                      </a:r>
                      <a:endParaRPr lang="ru-RU" sz="7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extLst>
                  <a:ext uri="{0D108BD9-81ED-4DB2-BD59-A6C34878D82A}">
                    <a16:rowId xmlns:a16="http://schemas.microsoft.com/office/drawing/2014/main" val="3424106417"/>
                  </a:ext>
                </a:extLst>
              </a:tr>
              <a:tr h="197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800">
                          <a:effectLst/>
                        </a:rPr>
                        <a:t>8</a:t>
                      </a:r>
                      <a:endParaRPr lang="ru-RU" sz="7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extLst>
                  <a:ext uri="{0D108BD9-81ED-4DB2-BD59-A6C34878D82A}">
                    <a16:rowId xmlns:a16="http://schemas.microsoft.com/office/drawing/2014/main" val="1973957729"/>
                  </a:ext>
                </a:extLst>
              </a:tr>
              <a:tr h="197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(сумма строк 1-8)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800">
                          <a:effectLst/>
                        </a:rPr>
                        <a:t>9</a:t>
                      </a:r>
                      <a:endParaRPr lang="ru-RU" sz="7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extLst>
                  <a:ext uri="{0D108BD9-81ED-4DB2-BD59-A6C34878D82A}">
                    <a16:rowId xmlns:a16="http://schemas.microsoft.com/office/drawing/2014/main" val="285063781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5DAA354A-BE0A-4FD1-88A9-41476E0AC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362" y="269199"/>
            <a:ext cx="11260552" cy="389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094" tIns="44547" rIns="89094" bIns="44547" numCol="1" anchor="ctr" anchorCtr="0" compatLnSpc="1">
            <a:prstTxWarp prst="textNoShape">
              <a:avLst/>
            </a:prstTxWarp>
            <a:spAutoFit/>
          </a:bodyPr>
          <a:lstStyle/>
          <a:p>
            <a:pPr defTabSz="890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949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Таблица 8000 РАЗДЕЛ </a:t>
            </a:r>
            <a:r>
              <a:rPr lang="en-US" altLang="ru-RU" sz="1949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VIII</a:t>
            </a:r>
            <a:r>
              <a:rPr lang="ru-RU" altLang="ru-RU" sz="1949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ТЕХНИЧЕСКОЕ СОСТОЯНИЕ</a:t>
            </a:r>
            <a:r>
              <a:rPr lang="ru-RU" altLang="ru-RU" sz="1949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974" dirty="0"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endParaRPr lang="ru-RU" altLang="ru-RU" sz="1169" dirty="0">
              <a:latin typeface="Arial" panose="020B0604020202020204" pitchFamily="34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00E1E08-17F8-4A2F-B72B-A8F24169E223}"/>
              </a:ext>
            </a:extLst>
          </p:cNvPr>
          <p:cNvSpPr/>
          <p:nvPr/>
        </p:nvSpPr>
        <p:spPr>
          <a:xfrm>
            <a:off x="4015438" y="3582354"/>
            <a:ext cx="3848387" cy="20274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24" dirty="0"/>
          </a:p>
        </p:txBody>
      </p:sp>
      <p:sp>
        <p:nvSpPr>
          <p:cNvPr id="6" name="Правая фигурная скобка 5">
            <a:extLst>
              <a:ext uri="{FF2B5EF4-FFF2-40B4-BE49-F238E27FC236}">
                <a16:creationId xmlns:a16="http://schemas.microsoft.com/office/drawing/2014/main" id="{DB698CA5-A293-4CE9-B47A-02C95490CCEE}"/>
              </a:ext>
            </a:extLst>
          </p:cNvPr>
          <p:cNvSpPr/>
          <p:nvPr/>
        </p:nvSpPr>
        <p:spPr>
          <a:xfrm rot="5400000">
            <a:off x="5091177" y="2137228"/>
            <a:ext cx="389847" cy="2349355"/>
          </a:xfrm>
          <a:prstGeom prst="rightBrace">
            <a:avLst>
              <a:gd name="adj1" fmla="val 8333"/>
              <a:gd name="adj2" fmla="val 5035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724"/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2AC14F47-A2EB-4D5E-B817-B8E364576AEA}"/>
              </a:ext>
            </a:extLst>
          </p:cNvPr>
          <p:cNvCxnSpPr>
            <a:cxnSpLocks/>
          </p:cNvCxnSpPr>
          <p:nvPr/>
        </p:nvCxnSpPr>
        <p:spPr>
          <a:xfrm flipV="1">
            <a:off x="7691550" y="3116984"/>
            <a:ext cx="3146915" cy="4653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8429749-76F5-4CFA-BFE8-F0195D0763EF}"/>
              </a:ext>
            </a:extLst>
          </p:cNvPr>
          <p:cNvSpPr txBox="1"/>
          <p:nvPr/>
        </p:nvSpPr>
        <p:spPr>
          <a:xfrm>
            <a:off x="4210974" y="3669654"/>
            <a:ext cx="3480575" cy="1666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69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наличии сведений в графах 4,5,6,11 необходимо предоставить </a:t>
            </a:r>
            <a:r>
              <a:rPr lang="ru-RU" sz="1169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 обследования зданий на необходимость капитального ремонта</a:t>
            </a:r>
            <a:r>
              <a:rPr lang="ru-RU" sz="1169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sz="1169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 о признании здания аварийным или Техническое заключение</a:t>
            </a:r>
            <a:r>
              <a:rPr lang="ru-RU" sz="1169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документы, составляемые организацией, уполномоченной на проведение экспертизы технического состояния зданий</a:t>
            </a:r>
          </a:p>
          <a:p>
            <a:pPr algn="ctr"/>
            <a:endParaRPr lang="ru-RU" sz="877" dirty="0"/>
          </a:p>
        </p:txBody>
      </p:sp>
    </p:spTree>
    <p:extLst>
      <p:ext uri="{BB962C8B-B14F-4D97-AF65-F5344CB8AC3E}">
        <p14:creationId xmlns:p14="http://schemas.microsoft.com/office/powerpoint/2010/main" val="841038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B108529-21CE-428F-9A64-1475F0C5D83F}"/>
              </a:ext>
            </a:extLst>
          </p:cNvPr>
          <p:cNvSpPr/>
          <p:nvPr/>
        </p:nvSpPr>
        <p:spPr>
          <a:xfrm>
            <a:off x="428662" y="598945"/>
            <a:ext cx="11104122" cy="4871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38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заполнении раздела VIII «Техническое состояние зданий» ФФСН №30 следует иметь в виду</a:t>
            </a:r>
          </a:p>
          <a:p>
            <a:pPr marL="334087" indent="-334087" algn="just">
              <a:buFontTx/>
              <a:buChar char="-"/>
            </a:pPr>
            <a:r>
              <a:rPr lang="ru-RU" sz="2143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таблице 8000 формы показывают данные о техническом состоянии всех состоящих на балансе и арендуемых зданий всех подразделений медицинской организации. </a:t>
            </a:r>
          </a:p>
          <a:p>
            <a:pPr marL="334087" indent="-334087" algn="just">
              <a:buFontTx/>
              <a:buChar char="-"/>
            </a:pPr>
            <a:endParaRPr lang="ru-RU" sz="2143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4087" indent="-334087" algn="just">
              <a:buFontTx/>
              <a:buChar char="-"/>
            </a:pPr>
            <a:r>
              <a:rPr lang="ru-RU" sz="2143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Здание </a:t>
            </a:r>
            <a:r>
              <a:rPr lang="ru-RU" sz="2143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это строение, имеющее свой технический паспорт и состоящее на балансе медицинской организации или арендуемое у других организаций на конец отчетного года. </a:t>
            </a:r>
          </a:p>
          <a:p>
            <a:pPr marL="334087" indent="-334087" algn="just">
              <a:spcAft>
                <a:spcPts val="779"/>
              </a:spcAft>
              <a:buFontTx/>
              <a:buChar char="-"/>
            </a:pPr>
            <a:r>
              <a:rPr lang="ru-RU" sz="2143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«Акт обследования зданий на необходимость капитального ремонта», «Акт о признании здания аварийным» </a:t>
            </a:r>
            <a:r>
              <a:rPr lang="ru-RU" sz="2143" dirty="0">
                <a:solidFill>
                  <a:srgbClr val="40404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2143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документы, составляемые организацией, уполномоченной на проведение экспертизы технического состояния зданий, выполнявшей обследования по заказу медицинской организации или органа исполнительной власти субъекта.</a:t>
            </a:r>
          </a:p>
          <a:p>
            <a:pPr marL="334087" indent="-334087" algn="just">
              <a:spcAft>
                <a:spcPts val="779"/>
              </a:spcAft>
              <a:buFontTx/>
              <a:buChar char="-"/>
            </a:pPr>
            <a:r>
              <a:rPr lang="ru-RU" sz="214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Приспособленное помещение </a:t>
            </a:r>
            <a:r>
              <a:rPr lang="ru-RU" sz="2143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помещение технически </a:t>
            </a:r>
            <a:r>
              <a:rPr lang="ru-RU" sz="214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переобустроенное</a:t>
            </a:r>
            <a:r>
              <a:rPr lang="ru-RU" sz="214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определенных целей использования. То, что изначально не входило в типовой проект.</a:t>
            </a:r>
          </a:p>
        </p:txBody>
      </p:sp>
    </p:spTree>
    <p:extLst>
      <p:ext uri="{BB962C8B-B14F-4D97-AF65-F5344CB8AC3E}">
        <p14:creationId xmlns:p14="http://schemas.microsoft.com/office/powerpoint/2010/main" val="991637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3CC5FC7F-E815-4504-8390-B6B0D0EDC6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888512"/>
              </p:ext>
            </p:extLst>
          </p:nvPr>
        </p:nvGraphicFramePr>
        <p:xfrm>
          <a:off x="393675" y="182028"/>
          <a:ext cx="10944861" cy="659027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241616">
                  <a:extLst>
                    <a:ext uri="{9D8B030D-6E8A-4147-A177-3AD203B41FA5}">
                      <a16:colId xmlns:a16="http://schemas.microsoft.com/office/drawing/2014/main" val="1378393587"/>
                    </a:ext>
                  </a:extLst>
                </a:gridCol>
                <a:gridCol w="588773">
                  <a:extLst>
                    <a:ext uri="{9D8B030D-6E8A-4147-A177-3AD203B41FA5}">
                      <a16:colId xmlns:a16="http://schemas.microsoft.com/office/drawing/2014/main" val="1461299635"/>
                    </a:ext>
                  </a:extLst>
                </a:gridCol>
                <a:gridCol w="730155">
                  <a:extLst>
                    <a:ext uri="{9D8B030D-6E8A-4147-A177-3AD203B41FA5}">
                      <a16:colId xmlns:a16="http://schemas.microsoft.com/office/drawing/2014/main" val="1831926389"/>
                    </a:ext>
                  </a:extLst>
                </a:gridCol>
                <a:gridCol w="790611">
                  <a:extLst>
                    <a:ext uri="{9D8B030D-6E8A-4147-A177-3AD203B41FA5}">
                      <a16:colId xmlns:a16="http://schemas.microsoft.com/office/drawing/2014/main" val="1142318962"/>
                    </a:ext>
                  </a:extLst>
                </a:gridCol>
                <a:gridCol w="791542">
                  <a:extLst>
                    <a:ext uri="{9D8B030D-6E8A-4147-A177-3AD203B41FA5}">
                      <a16:colId xmlns:a16="http://schemas.microsoft.com/office/drawing/2014/main" val="2740702750"/>
                    </a:ext>
                  </a:extLst>
                </a:gridCol>
                <a:gridCol w="791542">
                  <a:extLst>
                    <a:ext uri="{9D8B030D-6E8A-4147-A177-3AD203B41FA5}">
                      <a16:colId xmlns:a16="http://schemas.microsoft.com/office/drawing/2014/main" val="2114655506"/>
                    </a:ext>
                  </a:extLst>
                </a:gridCol>
                <a:gridCol w="922692">
                  <a:extLst>
                    <a:ext uri="{9D8B030D-6E8A-4147-A177-3AD203B41FA5}">
                      <a16:colId xmlns:a16="http://schemas.microsoft.com/office/drawing/2014/main" val="2464887965"/>
                    </a:ext>
                  </a:extLst>
                </a:gridCol>
                <a:gridCol w="922692">
                  <a:extLst>
                    <a:ext uri="{9D8B030D-6E8A-4147-A177-3AD203B41FA5}">
                      <a16:colId xmlns:a16="http://schemas.microsoft.com/office/drawing/2014/main" val="2967648696"/>
                    </a:ext>
                  </a:extLst>
                </a:gridCol>
                <a:gridCol w="791542">
                  <a:extLst>
                    <a:ext uri="{9D8B030D-6E8A-4147-A177-3AD203B41FA5}">
                      <a16:colId xmlns:a16="http://schemas.microsoft.com/office/drawing/2014/main" val="1212104600"/>
                    </a:ext>
                  </a:extLst>
                </a:gridCol>
                <a:gridCol w="1186848">
                  <a:extLst>
                    <a:ext uri="{9D8B030D-6E8A-4147-A177-3AD203B41FA5}">
                      <a16:colId xmlns:a16="http://schemas.microsoft.com/office/drawing/2014/main" val="4286731665"/>
                    </a:ext>
                  </a:extLst>
                </a:gridCol>
                <a:gridCol w="1186848">
                  <a:extLst>
                    <a:ext uri="{9D8B030D-6E8A-4147-A177-3AD203B41FA5}">
                      <a16:colId xmlns:a16="http://schemas.microsoft.com/office/drawing/2014/main" val="956011461"/>
                    </a:ext>
                  </a:extLst>
                </a:gridCol>
              </a:tblGrid>
              <a:tr h="356378">
                <a:tc rowSpan="4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Названия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подразделений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строки.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зданий, ед.</a:t>
                      </a:r>
                    </a:p>
                  </a:txBody>
                  <a:tcPr marL="57008" marR="570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площадь зданий</a:t>
                      </a:r>
                    </a:p>
                    <a:p>
                      <a:pPr algn="ctr"/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</a:t>
                      </a:r>
                    </a:p>
                  </a:txBody>
                  <a:tcPr marL="57008" marR="5700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211498"/>
                  </a:ext>
                </a:extLst>
              </a:tr>
              <a:tr h="1781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(из гр. 3):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находящихся в аварийном состоянии, или требующих сноса, реконструкции и капитального ремонта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extLst>
                  <a:ext uri="{0D108BD9-81ED-4DB2-BD59-A6C34878D82A}">
                    <a16:rowId xmlns:a16="http://schemas.microsoft.com/office/drawing/2014/main" val="1754555483"/>
                  </a:ext>
                </a:extLst>
              </a:tr>
              <a:tr h="1781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находятся в аварийном состоянии, требует сноса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требуют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реконструкции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требуют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капитального ремонта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находятся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600805"/>
                  </a:ext>
                </a:extLst>
              </a:tr>
              <a:tr h="14923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приспо-собленных помеще-ниях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арендо-ванных помещениях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имеют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автономное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энергоснаб-жение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4677976"/>
                  </a:ext>
                </a:extLst>
              </a:tr>
              <a:tr h="2190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extLst>
                  <a:ext uri="{0D108BD9-81ED-4DB2-BD59-A6C34878D82A}">
                    <a16:rowId xmlns:a16="http://schemas.microsoft.com/office/drawing/2014/main" val="1738823125"/>
                  </a:ext>
                </a:extLst>
              </a:tr>
              <a:tr h="5902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Подразделения, оказывающие медицинскую помощь в амбулаторных условиях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extLst>
                  <a:ext uri="{0D108BD9-81ED-4DB2-BD59-A6C34878D82A}">
                    <a16:rowId xmlns:a16="http://schemas.microsoft.com/office/drawing/2014/main" val="769868461"/>
                  </a:ext>
                </a:extLst>
              </a:tr>
              <a:tr h="5902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Подразделения, оказывающие медицинскую помощь в стационарных условиях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extLst>
                  <a:ext uri="{0D108BD9-81ED-4DB2-BD59-A6C34878D82A}">
                    <a16:rowId xmlns:a16="http://schemas.microsoft.com/office/drawing/2014/main" val="138122268"/>
                  </a:ext>
                </a:extLst>
              </a:tr>
              <a:tr h="12755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Подразделения, оказывающие медицинскую помощь в амбулаторных и стационарных условиях, расположенные в одном здании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extLst>
                  <a:ext uri="{0D108BD9-81ED-4DB2-BD59-A6C34878D82A}">
                    <a16:rowId xmlns:a16="http://schemas.microsoft.com/office/drawing/2014/main" val="3522196347"/>
                  </a:ext>
                </a:extLst>
              </a:tr>
              <a:tr h="388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Офисы врачей общей практики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extLst>
                  <a:ext uri="{0D108BD9-81ED-4DB2-BD59-A6C34878D82A}">
                    <a16:rowId xmlns:a16="http://schemas.microsoft.com/office/drawing/2014/main" val="3024949694"/>
                  </a:ext>
                </a:extLst>
              </a:tr>
              <a:tr h="219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ФАПы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extLst>
                  <a:ext uri="{0D108BD9-81ED-4DB2-BD59-A6C34878D82A}">
                    <a16:rowId xmlns:a16="http://schemas.microsoft.com/office/drawing/2014/main" val="288380587"/>
                  </a:ext>
                </a:extLst>
              </a:tr>
              <a:tr h="219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Фельдшерские пункты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extLst>
                  <a:ext uri="{0D108BD9-81ED-4DB2-BD59-A6C34878D82A}">
                    <a16:rowId xmlns:a16="http://schemas.microsoft.com/office/drawing/2014/main" val="1247970875"/>
                  </a:ext>
                </a:extLst>
              </a:tr>
              <a:tr h="4260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Патологоанатомические отделения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extLst>
                  <a:ext uri="{0D108BD9-81ED-4DB2-BD59-A6C34878D82A}">
                    <a16:rowId xmlns:a16="http://schemas.microsoft.com/office/drawing/2014/main" val="2103934039"/>
                  </a:ext>
                </a:extLst>
              </a:tr>
              <a:tr h="219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extLst>
                  <a:ext uri="{0D108BD9-81ED-4DB2-BD59-A6C34878D82A}">
                    <a16:rowId xmlns:a16="http://schemas.microsoft.com/office/drawing/2014/main" val="1381510003"/>
                  </a:ext>
                </a:extLst>
              </a:tr>
              <a:tr h="219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(сумма строк 1-8)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08" marR="57008" marT="0" marB="0"/>
                </a:tc>
                <a:extLst>
                  <a:ext uri="{0D108BD9-81ED-4DB2-BD59-A6C34878D82A}">
                    <a16:rowId xmlns:a16="http://schemas.microsoft.com/office/drawing/2014/main" val="336188753"/>
                  </a:ext>
                </a:extLst>
              </a:tr>
            </a:tbl>
          </a:graphicData>
        </a:graphic>
      </p:graphicFrame>
      <p:sp>
        <p:nvSpPr>
          <p:cNvPr id="4" name="Стрелка: влево 3">
            <a:extLst>
              <a:ext uri="{FF2B5EF4-FFF2-40B4-BE49-F238E27FC236}">
                <a16:creationId xmlns:a16="http://schemas.microsoft.com/office/drawing/2014/main" id="{83F93F97-7F51-4A46-B670-59C81DFD626B}"/>
              </a:ext>
            </a:extLst>
          </p:cNvPr>
          <p:cNvSpPr/>
          <p:nvPr/>
        </p:nvSpPr>
        <p:spPr>
          <a:xfrm>
            <a:off x="3210764" y="5295179"/>
            <a:ext cx="7858805" cy="450870"/>
          </a:xfrm>
          <a:prstGeom prst="lef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69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 зданий по строке 5 - </a:t>
            </a:r>
            <a:r>
              <a:rPr lang="ru-RU" sz="1169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ФАПы</a:t>
            </a:r>
            <a:r>
              <a:rPr lang="ru-RU" sz="1169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должны соответствовать  числу  подразделений в таблице 1001 строка 115</a:t>
            </a:r>
          </a:p>
        </p:txBody>
      </p:sp>
      <p:sp>
        <p:nvSpPr>
          <p:cNvPr id="6" name="Стрелка: влево 5">
            <a:extLst>
              <a:ext uri="{FF2B5EF4-FFF2-40B4-BE49-F238E27FC236}">
                <a16:creationId xmlns:a16="http://schemas.microsoft.com/office/drawing/2014/main" id="{41BC39C4-962C-416B-AAF5-3E1C7ECED630}"/>
              </a:ext>
            </a:extLst>
          </p:cNvPr>
          <p:cNvSpPr/>
          <p:nvPr/>
        </p:nvSpPr>
        <p:spPr>
          <a:xfrm>
            <a:off x="3210764" y="5504966"/>
            <a:ext cx="7858805" cy="438312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169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 зданий по строке 6 - ФП должны соответствовать  числу  подразделений в таблице 1001 строка 116</a:t>
            </a:r>
          </a:p>
        </p:txBody>
      </p:sp>
      <p:sp>
        <p:nvSpPr>
          <p:cNvPr id="7" name="Стрелка: влево 6">
            <a:extLst>
              <a:ext uri="{FF2B5EF4-FFF2-40B4-BE49-F238E27FC236}">
                <a16:creationId xmlns:a16="http://schemas.microsoft.com/office/drawing/2014/main" id="{FB7994A3-F2FE-44D2-BD8E-AFC9EC460E6C}"/>
              </a:ext>
            </a:extLst>
          </p:cNvPr>
          <p:cNvSpPr/>
          <p:nvPr/>
        </p:nvSpPr>
        <p:spPr>
          <a:xfrm>
            <a:off x="3210764" y="6105442"/>
            <a:ext cx="7858804" cy="438313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69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Строку 8 – Прочие расшифровать</a:t>
            </a:r>
          </a:p>
        </p:txBody>
      </p:sp>
    </p:spTree>
    <p:extLst>
      <p:ext uri="{BB962C8B-B14F-4D97-AF65-F5344CB8AC3E}">
        <p14:creationId xmlns:p14="http://schemas.microsoft.com/office/powerpoint/2010/main" val="54477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4444B34-AB1C-4C80-9A2E-5A3CB9F04217}"/>
              </a:ext>
            </a:extLst>
          </p:cNvPr>
          <p:cNvSpPr/>
          <p:nvPr/>
        </p:nvSpPr>
        <p:spPr>
          <a:xfrm>
            <a:off x="787347" y="514339"/>
            <a:ext cx="10680501" cy="5937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ru-RU" sz="2923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Число зданий по строкам 5,6: </a:t>
            </a:r>
            <a:r>
              <a:rPr lang="ru-RU" sz="2923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ФАПы</a:t>
            </a:r>
            <a:r>
              <a:rPr lang="ru-RU" sz="2923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фельдшерские пункты должны соответствовать  числу  подразделений в таблице 1001 формы 30</a:t>
            </a:r>
          </a:p>
          <a:p>
            <a:pPr algn="just"/>
            <a:r>
              <a:rPr lang="ru-RU" sz="2923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>
              <a:buFontTx/>
              <a:buChar char="-"/>
            </a:pPr>
            <a:r>
              <a:rPr lang="ru-RU" sz="2923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случае, если число зданий больше и в данный момент нет актов списания или другие причины, то данные  здания необходимо отнести в строку 8 – Прочие</a:t>
            </a:r>
          </a:p>
          <a:p>
            <a:pPr algn="just">
              <a:buFontTx/>
              <a:buChar char="-"/>
            </a:pPr>
            <a:endParaRPr lang="ru-RU" sz="2923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2923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Строку 8 –Прочие здания расшифровать</a:t>
            </a:r>
          </a:p>
          <a:p>
            <a:pPr algn="just"/>
            <a:endParaRPr lang="ru-RU" sz="2923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923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К таблице 8000 обязательно предоставить пояснительную записку по отклонениям по сравнению с прошлым годом за подписью руководителя  (образец прилагается)</a:t>
            </a:r>
          </a:p>
        </p:txBody>
      </p:sp>
    </p:spTree>
    <p:extLst>
      <p:ext uri="{BB962C8B-B14F-4D97-AF65-F5344CB8AC3E}">
        <p14:creationId xmlns:p14="http://schemas.microsoft.com/office/powerpoint/2010/main" val="93660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0B32B38-9C90-4E54-BCD4-788AD68EB4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792" y="79227"/>
            <a:ext cx="8379923" cy="6682085"/>
          </a:xfrm>
          <a:prstGeom prst="rect">
            <a:avLst/>
          </a:prstGeom>
        </p:spPr>
      </p:pic>
      <p:sp>
        <p:nvSpPr>
          <p:cNvPr id="3" name="Правая фигурная скобка 2">
            <a:extLst>
              <a:ext uri="{FF2B5EF4-FFF2-40B4-BE49-F238E27FC236}">
                <a16:creationId xmlns:a16="http://schemas.microsoft.com/office/drawing/2014/main" id="{63C3A507-853B-4375-973D-9BFF33C28F89}"/>
              </a:ext>
            </a:extLst>
          </p:cNvPr>
          <p:cNvSpPr/>
          <p:nvPr/>
        </p:nvSpPr>
        <p:spPr>
          <a:xfrm>
            <a:off x="7951262" y="1079438"/>
            <a:ext cx="504308" cy="1681028"/>
          </a:xfrm>
          <a:prstGeom prst="rightBrac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724" dirty="0"/>
          </a:p>
        </p:txBody>
      </p:sp>
      <p:sp>
        <p:nvSpPr>
          <p:cNvPr id="6" name="Правая фигурная скобка 5">
            <a:extLst>
              <a:ext uri="{FF2B5EF4-FFF2-40B4-BE49-F238E27FC236}">
                <a16:creationId xmlns:a16="http://schemas.microsoft.com/office/drawing/2014/main" id="{1C351964-DE54-463F-AFD7-035ED4E005E1}"/>
              </a:ext>
            </a:extLst>
          </p:cNvPr>
          <p:cNvSpPr/>
          <p:nvPr/>
        </p:nvSpPr>
        <p:spPr>
          <a:xfrm>
            <a:off x="7951261" y="3420270"/>
            <a:ext cx="647195" cy="1584367"/>
          </a:xfrm>
          <a:prstGeom prst="rightBrac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724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B2D73A2E-FAA5-480B-897D-368679277FB1}"/>
              </a:ext>
            </a:extLst>
          </p:cNvPr>
          <p:cNvSpPr/>
          <p:nvPr/>
        </p:nvSpPr>
        <p:spPr>
          <a:xfrm>
            <a:off x="8598456" y="1037411"/>
            <a:ext cx="1924777" cy="176507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24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формы 30 за 2022 год таблица 8000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37EE7955-123F-4100-98E8-15BBAF3E08D6}"/>
              </a:ext>
            </a:extLst>
          </p:cNvPr>
          <p:cNvSpPr/>
          <p:nvPr/>
        </p:nvSpPr>
        <p:spPr>
          <a:xfrm>
            <a:off x="8741345" y="3353030"/>
            <a:ext cx="1924777" cy="158436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779"/>
              </a:spcAft>
            </a:pPr>
            <a:r>
              <a:rPr lang="ru-RU" sz="1724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Сведения из формы 30 за 2023 год таблица 8000</a:t>
            </a:r>
            <a:endParaRPr lang="ru-RU" sz="1364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Выноска: стрелка влево 10">
            <a:extLst>
              <a:ext uri="{FF2B5EF4-FFF2-40B4-BE49-F238E27FC236}">
                <a16:creationId xmlns:a16="http://schemas.microsoft.com/office/drawing/2014/main" id="{2E8333D9-7E58-4365-A68E-D1F01A1C6210}"/>
              </a:ext>
            </a:extLst>
          </p:cNvPr>
          <p:cNvSpPr/>
          <p:nvPr/>
        </p:nvSpPr>
        <p:spPr>
          <a:xfrm>
            <a:off x="7951261" y="5214765"/>
            <a:ext cx="3530158" cy="1487710"/>
          </a:xfrm>
          <a:prstGeom prst="leftArrow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724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разницы между 2022 годом и 2023 годом, представить ПОЯСНИТЕЛЬНУЮ</a:t>
            </a:r>
          </a:p>
        </p:txBody>
      </p:sp>
    </p:spTree>
    <p:extLst>
      <p:ext uri="{BB962C8B-B14F-4D97-AF65-F5344CB8AC3E}">
        <p14:creationId xmlns:p14="http://schemas.microsoft.com/office/powerpoint/2010/main" val="1591958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E2686B8-D324-4E43-BE91-E044A1B6551A}"/>
              </a:ext>
            </a:extLst>
          </p:cNvPr>
          <p:cNvSpPr/>
          <p:nvPr/>
        </p:nvSpPr>
        <p:spPr>
          <a:xfrm>
            <a:off x="495902" y="894525"/>
            <a:ext cx="10640906" cy="4378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4087" indent="-334087" algn="just">
              <a:buFontTx/>
              <a:buChar char="-"/>
            </a:pPr>
            <a:r>
              <a:rPr lang="ru-RU" sz="2533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случае </a:t>
            </a:r>
            <a:r>
              <a:rPr lang="ru-RU" sz="2533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увеличения</a:t>
            </a:r>
            <a:r>
              <a:rPr lang="ru-RU" sz="2533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числа зданий, помещений, площадь зданий (по сравнению с 2022 годом) необходимо представить Акт ввода в эксплуатацию или акт о приеме- передаче объекта основных средств или акт о приеме – передаче здания или другой документ</a:t>
            </a:r>
          </a:p>
          <a:p>
            <a:pPr marL="334087" indent="-334087" algn="just">
              <a:buFontTx/>
              <a:buChar char="-"/>
            </a:pPr>
            <a:endParaRPr lang="ru-RU" sz="2533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34087" indent="-334087" algn="just">
              <a:buFontTx/>
              <a:buChar char="-"/>
            </a:pPr>
            <a:r>
              <a:rPr lang="ru-RU" sz="2533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случае </a:t>
            </a:r>
            <a:r>
              <a:rPr lang="ru-RU" sz="2533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уменьшения</a:t>
            </a:r>
            <a:r>
              <a:rPr lang="ru-RU" sz="2533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числа зданий, помещений, площадь зданий (по сравнению с 2022 годом) необходимо представить Акт сноса здания или акт списания основных средств или другой документ</a:t>
            </a:r>
          </a:p>
          <a:p>
            <a:pPr marL="334087" indent="-334087" algn="just">
              <a:buFontTx/>
              <a:buChar char="-"/>
            </a:pPr>
            <a:endParaRPr lang="ru-RU" sz="2533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34087" indent="-334087" algn="just">
              <a:buFontTx/>
              <a:buChar char="-"/>
            </a:pPr>
            <a:r>
              <a:rPr lang="ru-RU" sz="2533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Все документы должны быть направлены в сканированном виде на электронную почту принимающего специалиста отчет</a:t>
            </a:r>
          </a:p>
        </p:txBody>
      </p:sp>
    </p:spTree>
    <p:extLst>
      <p:ext uri="{BB962C8B-B14F-4D97-AF65-F5344CB8AC3E}">
        <p14:creationId xmlns:p14="http://schemas.microsoft.com/office/powerpoint/2010/main" val="33587304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19044</TotalTime>
  <Words>821</Words>
  <Application>Microsoft Office PowerPoint</Application>
  <PresentationFormat>Произвольный</PresentationFormat>
  <Paragraphs>290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46</cp:revision>
  <dcterms:created xsi:type="dcterms:W3CDTF">2023-08-24T09:14:37Z</dcterms:created>
  <dcterms:modified xsi:type="dcterms:W3CDTF">2023-09-25T08:29:43Z</dcterms:modified>
</cp:coreProperties>
</file>