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sldIdLst>
    <p:sldId id="256" r:id="rId2"/>
    <p:sldId id="257" r:id="rId3"/>
    <p:sldId id="260" r:id="rId4"/>
    <p:sldId id="258" r:id="rId5"/>
    <p:sldId id="269" r:id="rId6"/>
    <p:sldId id="259" r:id="rId7"/>
    <p:sldId id="267" r:id="rId8"/>
    <p:sldId id="268" r:id="rId9"/>
    <p:sldId id="261" r:id="rId10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B1C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82325-EAFD-40C5-9088-B1C524FCB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7A4A6CF-6BE6-4D5D-9CFF-1B6BAC536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7A6434-26B4-454B-944A-AEE498A7A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7554AE-B1E8-4851-866C-3D2C3D6D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07CE57-692D-4C05-9FE4-4043AB131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864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31B16-20AA-47DE-A9CC-41D31C25A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30B696-9C62-49FF-94BA-7FC75002A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0DD0A3-3B80-4CF3-9837-46C62FA9E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ABF2E8-2949-46D8-8DC6-A1A75114C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3CB96D-6BC1-450A-AB63-2320A70AC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798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17E996D-2F5E-48EB-8A37-AE1FA80078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2D4D56-DEC3-44B9-AB62-004B2DC0C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58A443-3AA9-4A57-8B04-69321D974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B41027-E84F-4B9B-99A8-8B97A97F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4224ED4-C588-4AD4-A97F-F83AD3150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10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9A2679-46C1-45CD-8A84-2E915A78F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6E1371-BBEE-4D75-9F9F-B041E7457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BD5C04-25ED-4C40-B9BE-D411FDF72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59FAC6-6B24-44D0-9489-1D699C4FB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690D75-A078-4B01-93FF-0A9AE0B56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34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24313-E064-4301-A2E4-93BCEF7DC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C49CC00-B675-4B07-9BF7-567719E62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66A3A4-3F3C-470D-A2E0-99A1C07A1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37C05C-3165-4B41-A1FF-C7DBB5601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7667F6-7E39-4BB5-A674-E01A28A80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87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07195B-688E-4E6C-AB31-41CE412E4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DE71B4-C7A3-42FE-A055-6D2D581FB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EC6FFD-1632-48B3-8BFB-147FCE290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D5D3CC-8522-4E66-B095-D1ADB3EAA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1BA0585-D13E-4416-8AB1-062065332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638D9CA-CB58-48F6-A735-45296C8F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80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B4B45C-CA88-48D0-A1D5-CF8E544F3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EEA436-9C48-4031-914F-BBFBD99EC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A46960-AA1A-42CD-9EBD-FD890EA67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9648C51-A190-4E85-9B2A-FF8536D5B9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DA351FE-DC4D-4B5A-B3A6-49D0E867E9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B5D890A-42A8-44FF-8101-76E29241E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0BCB8B5-5965-4640-91D7-FDF8C2F20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5699532-347B-4206-8685-6D431372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704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76F79-719F-4357-879B-E090BBC76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7A2A289-4BDE-40C9-BB94-3640CFF02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15A10BE-47C5-467D-BD47-EF479147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6168621-C9E2-4481-8274-AC5A0A04D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448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43DA513-A10A-44E5-A13D-431ECF4A3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0CBACEB-CACB-4871-9C7B-4FDC4A7FA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0A767B4-2122-41A3-BE09-0F78D0DE5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58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18EB79-B6F2-40B3-B9A1-B2C6E11BB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19712D-131A-4251-B018-F556DA4D6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06AA72-36D8-41EF-B464-49A3E0AC8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80B917-DCBB-4D65-8985-FEA1EF574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B670578-4460-4DF1-9A9A-5834044C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A62A1F-D95C-436E-8841-31E092410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49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D38AA8-4AB7-4A0E-ACFB-8993B73C5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1348BC-C692-47ED-B018-9FC3835F7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0390AB9-4897-45AF-BA19-7E9596AFA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01E9CA-C02F-4DED-8BA8-8D3C30AC8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67B7FD-9373-495F-8F74-0ABD23BC8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084594-7735-4801-BE67-793EA3528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3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2B54DC-4A20-41A5-B9F2-60FB3957E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30F451-5CA5-4E27-AC44-5FE1E393C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E3CDE0-D641-45BA-BA04-9BE989406E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8BA5B-C40D-4CB4-A1BB-B178BB238849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901211-A03E-4CCB-B02C-897D3B5FDF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0D601F-E3A4-4FCD-8178-1310ECE59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04DD2-DCF2-4327-BE99-FC8F75A00A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69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D64161-5530-4E61-AE84-58015A168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785004"/>
            <a:ext cx="9724845" cy="516340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Годовой отчет федерального статистического наблюдения ф. № 1-РБ «Сведения об оказании медицинской помощи гражданам Республики Беларусь в государственных и муниципальных учреждениях здравоохранения Российской Федерации», утверждён приказом Минздравсоцразвития России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21.01.2009 г.  №12</a:t>
            </a:r>
          </a:p>
        </p:txBody>
      </p:sp>
    </p:spTree>
    <p:extLst>
      <p:ext uri="{BB962C8B-B14F-4D97-AF65-F5344CB8AC3E}">
        <p14:creationId xmlns:p14="http://schemas.microsoft.com/office/powerpoint/2010/main" val="207885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BA3A78-1AE3-4B98-AE52-BC2AD0F92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48513" cy="72180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МЗ РФ к заполнению формы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70CC84-7D94-4EE5-A9D3-2BAB305BD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6928"/>
            <a:ext cx="10748513" cy="512454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-Медицинские организации должны предоставлять форму отчетности по профилю, независимо от наличия отчетных данных. </a:t>
            </a:r>
          </a:p>
          <a:p>
            <a:pPr marL="0" indent="0" algn="just">
              <a:buNone/>
            </a:pPr>
            <a:r>
              <a:rPr lang="ru-RU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 случае отсутствия информации по форме отчета, необходимо сдать «нулевую» форму с печатью и подписью руководителя медицинской организации для последующей проверки достоверности отчетной формы</a:t>
            </a:r>
          </a:p>
        </p:txBody>
      </p:sp>
    </p:spTree>
    <p:extLst>
      <p:ext uri="{BB962C8B-B14F-4D97-AF65-F5344CB8AC3E}">
        <p14:creationId xmlns:p14="http://schemas.microsoft.com/office/powerpoint/2010/main" val="2689824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CFC85A-FC63-4222-98BB-8856CA169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081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об организации медицинского обслуживания граждан республики Беларусь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C0DD41-5E9E-49F3-BFAB-1F21A1BCD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940"/>
            <a:ext cx="10515600" cy="5021023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Граждане Республики Беларусь, постоянно проживающие в Российской Федерации, в соответствии с Соглашением, имеют равные права с гражданами Российской Федерации на получение медицинской помощи, включая бесплатное лечение в государственных учреждениях здравоохранения РФ.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•Граждане Республики Беларусь, временно пребывающие и временно проживающие в РФ, в  соответствии с Соглашением, имеют равные права с гражданами РФ на получение скорой медицинской помощи и медицинской помощи, в случае возникновения у них в период пребывания на территории РФ заболеваний, представляющих опасность для окружающих.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•За работающих по трудовым и гражданско-правовым договорам граждан Республики Беларусь производятся отчисления единого социального налога, включающего уплату взносов на обязательное медицинское страхование.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•За неработающих граждан Республики Беларусь платежи на обязательное медицинское страхование осуществляют субъекты Российской Федерации, на территории которых зарегистрированы эти граждане</a:t>
            </a:r>
          </a:p>
        </p:txBody>
      </p:sp>
    </p:spTree>
    <p:extLst>
      <p:ext uri="{BB962C8B-B14F-4D97-AF65-F5344CB8AC3E}">
        <p14:creationId xmlns:p14="http://schemas.microsoft.com/office/powerpoint/2010/main" val="1731190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5FFDC-FD79-473D-9E9D-00DFDBEBA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747075" cy="81669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формы медицинскими организациями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7518DC-CA49-4336-87B5-1D270E546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181820"/>
            <a:ext cx="10747075" cy="5106837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Отчетную форму предоставляют все медицинские организации, в которые в течение отчетного года обращались за медицинской помощью граждане республики Беларусь.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Амбулаторно-поликлинические медицинские организации предоставляют форму по разделам: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«Амбулаторно-поликлиническая помощь»;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3 - «Стоматологическая помощь»;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организации, оказывающие стационарную медицинскую помощь, предоставляют форму по разделу 2;</a:t>
            </a:r>
          </a:p>
        </p:txBody>
      </p:sp>
    </p:spTree>
    <p:extLst>
      <p:ext uri="{BB962C8B-B14F-4D97-AF65-F5344CB8AC3E}">
        <p14:creationId xmlns:p14="http://schemas.microsoft.com/office/powerpoint/2010/main" val="2471018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6C624-E516-4790-8DCA-A61B21E7F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540" y="365126"/>
            <a:ext cx="10731260" cy="31591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заполнения таблиц 1001, 1002, 1003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182E4432-9373-444E-A554-B40DA9ECD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33" y="664233"/>
            <a:ext cx="9943111" cy="6047117"/>
          </a:xfr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1435BDF2-F2B0-45B8-8271-FB5DF2F5B019}"/>
              </a:ext>
            </a:extLst>
          </p:cNvPr>
          <p:cNvSpPr/>
          <p:nvPr/>
        </p:nvSpPr>
        <p:spPr>
          <a:xfrm>
            <a:off x="9851366" y="2803585"/>
            <a:ext cx="2277373" cy="1181819"/>
          </a:xfrm>
          <a:prstGeom prst="roundRect">
            <a:avLst>
              <a:gd name="adj" fmla="val 25118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т.1001 &lt; т.1002+т.1003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«число обратившихся»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9F94DF9D-ACFE-4DFE-A493-EEB96D459B4B}"/>
              </a:ext>
            </a:extLst>
          </p:cNvPr>
          <p:cNvCxnSpPr>
            <a:cxnSpLocks/>
          </p:cNvCxnSpPr>
          <p:nvPr/>
        </p:nvCxnSpPr>
        <p:spPr>
          <a:xfrm flipH="1" flipV="1">
            <a:off x="2862534" y="2648310"/>
            <a:ext cx="6988831" cy="10394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125071C3-E30E-479B-BE7B-8AF2791802F5}"/>
              </a:ext>
            </a:extLst>
          </p:cNvPr>
          <p:cNvCxnSpPr>
            <a:cxnSpLocks/>
          </p:cNvCxnSpPr>
          <p:nvPr/>
        </p:nvCxnSpPr>
        <p:spPr>
          <a:xfrm flipH="1">
            <a:off x="7790373" y="3709132"/>
            <a:ext cx="2035833" cy="2286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ECD7EF63-EB5B-4185-B8D4-393DC24228D2}"/>
              </a:ext>
            </a:extLst>
          </p:cNvPr>
          <p:cNvCxnSpPr>
            <a:cxnSpLocks/>
          </p:cNvCxnSpPr>
          <p:nvPr/>
        </p:nvCxnSpPr>
        <p:spPr>
          <a:xfrm flipH="1">
            <a:off x="6461186" y="3717760"/>
            <a:ext cx="3390179" cy="16353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744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2B452B-0650-4A78-84D3-790CC898B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740992" cy="44575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заполнению формы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AB465B-3C27-42A4-A7EC-D19467C33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41145"/>
            <a:ext cx="10740992" cy="5435818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- это возраст от 0 до 17 лет 11 месяцев 30 дней.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Амбулаторно-поликлинические учреждения не показывают сведения в разделе 2.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Стационары без поликлинических подразделений не показывают сведения по разделу 1.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Стационары, имеющие амбулаторно-поликлинические подразделения, показывают сведения по разделу 1 и по разделу 2.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отклонения от проверок принимаются с предоставлением пояснения.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Посещений не может быть меньше, чем человек, обратившихся за медицинской помощью .</a:t>
            </a:r>
          </a:p>
        </p:txBody>
      </p:sp>
    </p:spTree>
    <p:extLst>
      <p:ext uri="{BB962C8B-B14F-4D97-AF65-F5344CB8AC3E}">
        <p14:creationId xmlns:p14="http://schemas.microsoft.com/office/powerpoint/2010/main" val="2799329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BAE00D-925E-45C7-91FC-38779E8AB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0114" y="250166"/>
            <a:ext cx="11188460" cy="94028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Стоматологические поликлиники показывают обратившихся в т.1001,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зарегистрированных больных в т.1004 согласно приказа по профилю оказания медицинской помощи,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посещения в разделе 3 т.3000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F75694CF-4215-438D-9736-8137454FBC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921657"/>
              </p:ext>
            </p:extLst>
          </p:nvPr>
        </p:nvGraphicFramePr>
        <p:xfrm>
          <a:off x="690113" y="1911082"/>
          <a:ext cx="3933645" cy="39282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3904">
                  <a:extLst>
                    <a:ext uri="{9D8B030D-6E8A-4147-A177-3AD203B41FA5}">
                      <a16:colId xmlns:a16="http://schemas.microsoft.com/office/drawing/2014/main" val="3775881169"/>
                    </a:ext>
                  </a:extLst>
                </a:gridCol>
                <a:gridCol w="855033">
                  <a:extLst>
                    <a:ext uri="{9D8B030D-6E8A-4147-A177-3AD203B41FA5}">
                      <a16:colId xmlns:a16="http://schemas.microsoft.com/office/drawing/2014/main" val="2848644432"/>
                    </a:ext>
                  </a:extLst>
                </a:gridCol>
                <a:gridCol w="814708">
                  <a:extLst>
                    <a:ext uri="{9D8B030D-6E8A-4147-A177-3AD203B41FA5}">
                      <a16:colId xmlns:a16="http://schemas.microsoft.com/office/drawing/2014/main" val="2839606920"/>
                    </a:ext>
                  </a:extLst>
                </a:gridCol>
              </a:tblGrid>
              <a:tr h="473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Т.1001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т.1002+т.1003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«число обратившихся»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024361"/>
                  </a:ext>
                </a:extLst>
              </a:tr>
              <a:tr h="1697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8672420"/>
                  </a:ext>
                </a:extLst>
              </a:tr>
              <a:tr h="450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Республики Беларусь, постоянно проживающих в Российской Федерации: всего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027942"/>
                  </a:ext>
                </a:extLst>
              </a:tr>
              <a:tr h="169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773473"/>
                  </a:ext>
                </a:extLst>
              </a:tr>
              <a:tr h="2770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в государственные АПУ:   всего 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171489"/>
                  </a:ext>
                </a:extLst>
              </a:tr>
              <a:tr h="169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403561"/>
                  </a:ext>
                </a:extLst>
              </a:tr>
              <a:tr h="271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муниципальные  АПУ:   всего 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493934"/>
                  </a:ext>
                </a:extLst>
              </a:tr>
              <a:tr h="213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082170"/>
                  </a:ext>
                </a:extLst>
              </a:tr>
              <a:tr h="11251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Республики Беларусь, временно пребывающих и временно проживающих в Российской Федерации и работающих в  организациях Российской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Федерации по трудовым договорам: всего 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278999"/>
                  </a:ext>
                </a:extLst>
              </a:tr>
              <a:tr h="1697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в государственные АПУ  </a:t>
                      </a:r>
                      <a:endParaRPr lang="ru-RU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672280"/>
                  </a:ext>
                </a:extLst>
              </a:tr>
              <a:tr h="271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муниципальные АПУ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098800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7F5DC2FC-E4BC-4479-80A8-A31BFC096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608107"/>
              </p:ext>
            </p:extLst>
          </p:nvPr>
        </p:nvGraphicFramePr>
        <p:xfrm>
          <a:off x="4822167" y="3269411"/>
          <a:ext cx="3528204" cy="25699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95321">
                  <a:extLst>
                    <a:ext uri="{9D8B030D-6E8A-4147-A177-3AD203B41FA5}">
                      <a16:colId xmlns:a16="http://schemas.microsoft.com/office/drawing/2014/main" val="1010737788"/>
                    </a:ext>
                  </a:extLst>
                </a:gridCol>
                <a:gridCol w="383802">
                  <a:extLst>
                    <a:ext uri="{9D8B030D-6E8A-4147-A177-3AD203B41FA5}">
                      <a16:colId xmlns:a16="http://schemas.microsoft.com/office/drawing/2014/main" val="1795262065"/>
                    </a:ext>
                  </a:extLst>
                </a:gridCol>
                <a:gridCol w="430044">
                  <a:extLst>
                    <a:ext uri="{9D8B030D-6E8A-4147-A177-3AD203B41FA5}">
                      <a16:colId xmlns:a16="http://schemas.microsoft.com/office/drawing/2014/main" val="3386203240"/>
                    </a:ext>
                  </a:extLst>
                </a:gridCol>
                <a:gridCol w="342185">
                  <a:extLst>
                    <a:ext uri="{9D8B030D-6E8A-4147-A177-3AD203B41FA5}">
                      <a16:colId xmlns:a16="http://schemas.microsoft.com/office/drawing/2014/main" val="1912487577"/>
                    </a:ext>
                  </a:extLst>
                </a:gridCol>
                <a:gridCol w="776852">
                  <a:extLst>
                    <a:ext uri="{9D8B030D-6E8A-4147-A177-3AD203B41FA5}">
                      <a16:colId xmlns:a16="http://schemas.microsoft.com/office/drawing/2014/main" val="579192455"/>
                    </a:ext>
                  </a:extLst>
                </a:gridCol>
              </a:tblGrid>
              <a:tr h="85333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классов и отдельных болезней</a:t>
                      </a:r>
                      <a:endParaRPr lang="ru-RU" sz="1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 по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МКБ-10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Зарегистрировано больных с данным заболеванием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666625"/>
                  </a:ext>
                </a:extLst>
              </a:tr>
              <a:tr h="6840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 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(0-17 лет)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23947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077262"/>
                  </a:ext>
                </a:extLst>
              </a:tr>
              <a:tr h="60581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А00-Т98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54432"/>
                  </a:ext>
                </a:extLst>
              </a:tr>
              <a:tr h="213332">
                <a:tc>
                  <a:txBody>
                    <a:bodyPr/>
                    <a:lstStyle/>
                    <a:p>
                      <a:pPr marL="144145"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числе…………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608758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F3BBD468-50F6-4105-ABEE-BE8697EC52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813538" y="1930583"/>
            <a:ext cx="3528205" cy="133882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199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19975" algn="l"/>
              </a:tabLst>
            </a:pPr>
            <a:r>
              <a:rPr kumimoji="0" lang="ru-RU" altLang="ru-RU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1.2. Сведения о заболеваниях, зарегистрированных у больных граждан Республики Беларусь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государственных и муниципальных амбулаторно-поликлинических учреждениях Российской Федерации     </a:t>
            </a: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т.1004</a:t>
            </a:r>
            <a:endParaRPr kumimoji="0" lang="ru-RU" altLang="ru-RU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ADB59B82-850B-4B40-B42D-9E4E05C50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333884"/>
              </p:ext>
            </p:extLst>
          </p:nvPr>
        </p:nvGraphicFramePr>
        <p:xfrm>
          <a:off x="8548780" y="1930584"/>
          <a:ext cx="3407431" cy="3916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1056">
                  <a:extLst>
                    <a:ext uri="{9D8B030D-6E8A-4147-A177-3AD203B41FA5}">
                      <a16:colId xmlns:a16="http://schemas.microsoft.com/office/drawing/2014/main" val="2756873432"/>
                    </a:ext>
                  </a:extLst>
                </a:gridCol>
                <a:gridCol w="740652">
                  <a:extLst>
                    <a:ext uri="{9D8B030D-6E8A-4147-A177-3AD203B41FA5}">
                      <a16:colId xmlns:a16="http://schemas.microsoft.com/office/drawing/2014/main" val="2843565876"/>
                    </a:ext>
                  </a:extLst>
                </a:gridCol>
                <a:gridCol w="705723">
                  <a:extLst>
                    <a:ext uri="{9D8B030D-6E8A-4147-A177-3AD203B41FA5}">
                      <a16:colId xmlns:a16="http://schemas.microsoft.com/office/drawing/2014/main" val="688874319"/>
                    </a:ext>
                  </a:extLst>
                </a:gridCol>
              </a:tblGrid>
              <a:tr h="4322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Т.3000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818320"/>
                  </a:ext>
                </a:extLst>
              </a:tr>
              <a:tr h="148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670231"/>
                  </a:ext>
                </a:extLst>
              </a:tr>
              <a:tr h="4684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Республики Беларусь, постоянно проживающих в Российской Федерации: всего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12866"/>
                  </a:ext>
                </a:extLst>
              </a:tr>
              <a:tr h="148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276886"/>
                  </a:ext>
                </a:extLst>
              </a:tr>
              <a:tr h="3087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в государственные АПУ:   всего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11269"/>
                  </a:ext>
                </a:extLst>
              </a:tr>
              <a:tr h="1489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920563"/>
                  </a:ext>
                </a:extLst>
              </a:tr>
              <a:tr h="238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муниципальные  АПУ:   всего 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54191"/>
                  </a:ext>
                </a:extLst>
              </a:tr>
              <a:tr h="238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274277"/>
                  </a:ext>
                </a:extLst>
              </a:tr>
              <a:tr h="12671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Республики Беларусь, временно пребывающих и временно проживающих в Российской Федерации и работающих в  организациях Российской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Федерации по трудовым договорам: всего 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410191"/>
                  </a:ext>
                </a:extLst>
              </a:tr>
              <a:tr h="2019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в государственные АПУ 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268275"/>
                  </a:ext>
                </a:extLst>
              </a:tr>
              <a:tr h="238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муниципальные АПУ 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097923"/>
                  </a:ext>
                </a:extLst>
              </a:tr>
            </a:tbl>
          </a:graphicData>
        </a:graphic>
      </p:graphicFrame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6C06E820-64B8-41BB-8017-B7D7E363FBFD}"/>
              </a:ext>
            </a:extLst>
          </p:cNvPr>
          <p:cNvCxnSpPr>
            <a:cxnSpLocks/>
          </p:cNvCxnSpPr>
          <p:nvPr/>
        </p:nvCxnSpPr>
        <p:spPr>
          <a:xfrm flipH="1">
            <a:off x="2932980" y="1221762"/>
            <a:ext cx="1194758" cy="6893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B2244740-613D-4892-B2E4-0936877A2221}"/>
              </a:ext>
            </a:extLst>
          </p:cNvPr>
          <p:cNvCxnSpPr>
            <a:cxnSpLocks/>
            <a:stCxn id="2" idx="2"/>
          </p:cNvCxnSpPr>
          <p:nvPr/>
        </p:nvCxnSpPr>
        <p:spPr>
          <a:xfrm flipH="1">
            <a:off x="6096002" y="1190446"/>
            <a:ext cx="188342" cy="7206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B1F29D76-AF20-4438-BC7E-A9D9FB47DB4D}"/>
              </a:ext>
            </a:extLst>
          </p:cNvPr>
          <p:cNvCxnSpPr>
            <a:cxnSpLocks/>
          </p:cNvCxnSpPr>
          <p:nvPr/>
        </p:nvCxnSpPr>
        <p:spPr>
          <a:xfrm>
            <a:off x="8479766" y="1186842"/>
            <a:ext cx="1055299" cy="6560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96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907FDB-8C8B-4691-8A0C-4926E558D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2423" y="646982"/>
            <a:ext cx="10368951" cy="112143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контроль соответствия человек по т. 2001 и койко-дней по т. 2002 по каждой заполненной строке, например: если есть данные по строке 1 т. 2001,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обязательно должны быть сведения по строке 1 т.2002 и т.д.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B45DDF8-EA5D-4B2E-824D-91793F3808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440662"/>
              </p:ext>
            </p:extLst>
          </p:nvPr>
        </p:nvGraphicFramePr>
        <p:xfrm>
          <a:off x="1164566" y="2570672"/>
          <a:ext cx="10256809" cy="3545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0540">
                  <a:extLst>
                    <a:ext uri="{9D8B030D-6E8A-4147-A177-3AD203B41FA5}">
                      <a16:colId xmlns:a16="http://schemas.microsoft.com/office/drawing/2014/main" val="4293390801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3633313933"/>
                    </a:ext>
                  </a:extLst>
                </a:gridCol>
                <a:gridCol w="1087699">
                  <a:extLst>
                    <a:ext uri="{9D8B030D-6E8A-4147-A177-3AD203B41FA5}">
                      <a16:colId xmlns:a16="http://schemas.microsoft.com/office/drawing/2014/main" val="2965531165"/>
                    </a:ext>
                  </a:extLst>
                </a:gridCol>
                <a:gridCol w="456480">
                  <a:extLst>
                    <a:ext uri="{9D8B030D-6E8A-4147-A177-3AD203B41FA5}">
                      <a16:colId xmlns:a16="http://schemas.microsoft.com/office/drawing/2014/main" val="937433091"/>
                    </a:ext>
                  </a:extLst>
                </a:gridCol>
                <a:gridCol w="2864118">
                  <a:extLst>
                    <a:ext uri="{9D8B030D-6E8A-4147-A177-3AD203B41FA5}">
                      <a16:colId xmlns:a16="http://schemas.microsoft.com/office/drawing/2014/main" val="2444797148"/>
                    </a:ext>
                  </a:extLst>
                </a:gridCol>
                <a:gridCol w="1048818">
                  <a:extLst>
                    <a:ext uri="{9D8B030D-6E8A-4147-A177-3AD203B41FA5}">
                      <a16:colId xmlns:a16="http://schemas.microsoft.com/office/drawing/2014/main" val="3313294708"/>
                    </a:ext>
                  </a:extLst>
                </a:gridCol>
                <a:gridCol w="970336">
                  <a:extLst>
                    <a:ext uri="{9D8B030D-6E8A-4147-A177-3AD203B41FA5}">
                      <a16:colId xmlns:a16="http://schemas.microsoft.com/office/drawing/2014/main" val="1896883022"/>
                    </a:ext>
                  </a:extLst>
                </a:gridCol>
              </a:tblGrid>
              <a:tr h="51321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 2001. Выписано  больных: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11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 </a:t>
                      </a:r>
                      <a:endParaRPr lang="ru-RU" sz="10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 2002. Проведено койко-дней (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.):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строки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768177"/>
                  </a:ext>
                </a:extLst>
              </a:tr>
              <a:tr h="176402"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202031"/>
                  </a:ext>
                </a:extLst>
              </a:tr>
              <a:tr h="36656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Республики Беларусь, постоянно проживающих в Российской Федерации: всего 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Республики Беларусь, постоянно проживающих в Российской Федерации: всего 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166120"/>
                  </a:ext>
                </a:extLst>
              </a:tr>
              <a:tr h="17640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028130"/>
                  </a:ext>
                </a:extLst>
              </a:tr>
              <a:tr h="17640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в государственные АПУ:   всего 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в государственные АПУ:   всего 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828026"/>
                  </a:ext>
                </a:extLst>
              </a:tr>
              <a:tr h="17640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909600"/>
                  </a:ext>
                </a:extLst>
              </a:tr>
              <a:tr h="28221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муниципальные  АПУ:   всего  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муниципальные   АПУ:   всего  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799437"/>
                  </a:ext>
                </a:extLst>
              </a:tr>
              <a:tr h="28221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детей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020100"/>
                  </a:ext>
                </a:extLst>
              </a:tr>
              <a:tr h="937036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Республики Беларусь, временно пребывающих и временно проживающих в Российской Федерации и работающих в  организациях Российской 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Федерации по трудовым договорам: всего  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 Республики Беларусь, временно пребывающих и временно проживающих в Российской Федерации и работающих в  организациях Российской 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Федерации по трудовым договорам: всего  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406469"/>
                  </a:ext>
                </a:extLst>
              </a:tr>
              <a:tr h="17640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в государственные АПУ  </a:t>
                      </a:r>
                      <a:endParaRPr lang="ru-RU" sz="105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 в государственные АПУ  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161079"/>
                  </a:ext>
                </a:extLst>
              </a:tr>
              <a:tr h="282212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муниципальных больничных учреждений  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муниципальных больничных учреждений  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05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454908"/>
                  </a:ext>
                </a:extLst>
              </a:tr>
            </a:tbl>
          </a:graphicData>
        </a:graphic>
      </p:graphicFrame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8F27ED35-1505-4092-9306-DB8DBF6B178C}"/>
              </a:ext>
            </a:extLst>
          </p:cNvPr>
          <p:cNvCxnSpPr/>
          <p:nvPr/>
        </p:nvCxnSpPr>
        <p:spPr>
          <a:xfrm flipH="1">
            <a:off x="4183811" y="1768415"/>
            <a:ext cx="414068" cy="7418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509BE02B-A3B2-41CF-A2C4-D18FAF4E9B1A}"/>
              </a:ext>
            </a:extLst>
          </p:cNvPr>
          <p:cNvCxnSpPr>
            <a:cxnSpLocks/>
          </p:cNvCxnSpPr>
          <p:nvPr/>
        </p:nvCxnSpPr>
        <p:spPr>
          <a:xfrm>
            <a:off x="7850038" y="1768415"/>
            <a:ext cx="681487" cy="74187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292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3787B6-18EC-47C2-9171-587B15466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Проверки: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E831E2-227F-4808-8E36-B3AF5E720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1038"/>
            <a:ext cx="10515600" cy="570250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т.1001 строка 1+строка 7 &lt;= т.1004 строка 1 + строка 21!!!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1-РБ не имеет указаний, инструкций и пояснений МЗ РФ по правилам заполнения, поэтому необходимо помнить, что раздел 2 формируется из формы ФСН №14 согласно указаниям к заполнению данной отчетной формы.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21.0 является самостоятельной и не суммируется в строку 1.0!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21.0 &gt;= строки 21.1;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заполнения строки 21.0, количество пациентов добавить в т.1001, койко-дней в т. 2002!!!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Проверка: сумма строк 1.0 и 21.0 = т.2001 по выписанным пациентам, и т.2002 по койко-дням</a:t>
            </a:r>
          </a:p>
        </p:txBody>
      </p:sp>
    </p:spTree>
    <p:extLst>
      <p:ext uri="{BB962C8B-B14F-4D97-AF65-F5344CB8AC3E}">
        <p14:creationId xmlns:p14="http://schemas.microsoft.com/office/powerpoint/2010/main" val="35109730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1651</TotalTime>
  <Words>1064</Words>
  <Application>Microsoft Office PowerPoint</Application>
  <PresentationFormat>Широкоэкранный</PresentationFormat>
  <Paragraphs>200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Годовой отчет федерального статистического наблюдения ф. № 1-РБ «Сведения об оказании медицинской помощи гражданам Республики Беларусь в государственных и муниципальных учреждениях здравоохранения Российской Федерации», утверждён приказом Минздравсоцразвития России от 21.01.2009 г.  №12</vt:lpstr>
      <vt:lpstr>Требования МЗ РФ к заполнению формы</vt:lpstr>
      <vt:lpstr>Информация об организации медицинского обслуживания граждан республики Беларусь</vt:lpstr>
      <vt:lpstr>Предоставление формы медицинскими организациями</vt:lpstr>
      <vt:lpstr>Особенности заполнения таблиц 1001, 1002, 1003</vt:lpstr>
      <vt:lpstr>Инструкция по заполнению формы</vt:lpstr>
      <vt:lpstr>Стоматологические поликлиники показывают обратившихся в т.1001,  зарегистрированных больных в т.1004 согласно приказа по профилю оказания медицинской помощи,  а посещения в разделе 3 т.3000</vt:lpstr>
      <vt:lpstr>Провести контроль соответствия человек по т. 2001 и койко-дней по т. 2002 по каждой заполненной строке, например: если есть данные по строке 1 т. 2001,  то обязательно должны быть сведения по строке 1 т.2002 и т.д.</vt:lpstr>
      <vt:lpstr>Проверки: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Годовой отчет федерального статистического наблюдения ф. № 1-РБ «Сведения об оказании медицинской помощи гражданам Республики Беларусь в государственных и муниципальных учреждениях здравоохранения Российской Федерации», утверждён приказом Минздравсоцразвития России от 21.01.2009 г.  №12</dc:title>
  <dc:creator>Пользователь</dc:creator>
  <cp:lastModifiedBy>Пользователь</cp:lastModifiedBy>
  <cp:revision>35</cp:revision>
  <cp:lastPrinted>2023-09-27T09:41:04Z</cp:lastPrinted>
  <dcterms:created xsi:type="dcterms:W3CDTF">2023-09-25T14:11:42Z</dcterms:created>
  <dcterms:modified xsi:type="dcterms:W3CDTF">2023-11-15T07:47:32Z</dcterms:modified>
</cp:coreProperties>
</file>