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4" r:id="rId1"/>
  </p:sldMasterIdLst>
  <p:sldIdLst>
    <p:sldId id="256" r:id="rId2"/>
    <p:sldId id="258" r:id="rId3"/>
    <p:sldId id="257" r:id="rId4"/>
    <p:sldId id="262" r:id="rId5"/>
    <p:sldId id="264" r:id="rId6"/>
    <p:sldId id="265" r:id="rId7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28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36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7484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456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9634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532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9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75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68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82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32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75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28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98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10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63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06C67-FC30-446F-BC6B-C73A6FBDBB2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F0480F-AD15-4B0F-8E0A-75FA20FC8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40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P2552"/><Relationship Id="rId7" Type="http://schemas.openxmlformats.org/officeDocument/2006/relationships/hyperlink" Target="#P2557"/><Relationship Id="rId2" Type="http://schemas.openxmlformats.org/officeDocument/2006/relationships/hyperlink" Target="#P2548"/><Relationship Id="rId1" Type="http://schemas.openxmlformats.org/officeDocument/2006/relationships/slideLayout" Target="../slideLayouts/slideLayout7.xml"/><Relationship Id="rId6" Type="http://schemas.openxmlformats.org/officeDocument/2006/relationships/hyperlink" Target="#P2553"/><Relationship Id="rId5" Type="http://schemas.openxmlformats.org/officeDocument/2006/relationships/hyperlink" Target="#P2549"/><Relationship Id="rId4" Type="http://schemas.openxmlformats.org/officeDocument/2006/relationships/hyperlink" Target="#P2556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#P2552"/><Relationship Id="rId7" Type="http://schemas.openxmlformats.org/officeDocument/2006/relationships/hyperlink" Target="#P2557"/><Relationship Id="rId2" Type="http://schemas.openxmlformats.org/officeDocument/2006/relationships/hyperlink" Target="#P2548"/><Relationship Id="rId1" Type="http://schemas.openxmlformats.org/officeDocument/2006/relationships/slideLayout" Target="../slideLayouts/slideLayout7.xml"/><Relationship Id="rId6" Type="http://schemas.openxmlformats.org/officeDocument/2006/relationships/hyperlink" Target="#P2553"/><Relationship Id="rId5" Type="http://schemas.openxmlformats.org/officeDocument/2006/relationships/hyperlink" Target="#P2549"/><Relationship Id="rId4" Type="http://schemas.openxmlformats.org/officeDocument/2006/relationships/hyperlink" Target="#P2556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#P2552"/><Relationship Id="rId7" Type="http://schemas.openxmlformats.org/officeDocument/2006/relationships/hyperlink" Target="#P2557"/><Relationship Id="rId2" Type="http://schemas.openxmlformats.org/officeDocument/2006/relationships/hyperlink" Target="#P2548"/><Relationship Id="rId1" Type="http://schemas.openxmlformats.org/officeDocument/2006/relationships/slideLayout" Target="../slideLayouts/slideLayout7.xml"/><Relationship Id="rId6" Type="http://schemas.openxmlformats.org/officeDocument/2006/relationships/hyperlink" Target="#P2553"/><Relationship Id="rId5" Type="http://schemas.openxmlformats.org/officeDocument/2006/relationships/hyperlink" Target="#P2549"/><Relationship Id="rId4" Type="http://schemas.openxmlformats.org/officeDocument/2006/relationships/hyperlink" Target="#P2556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703E-0273-475A-988C-51C55A1EA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37266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Годовой отчет федерального статистического наблюдения ф. № 19 «Сведения о детях-инвалидах», утверждён приказом Росстата от 27.12.2016 г.  №866</a:t>
            </a:r>
          </a:p>
        </p:txBody>
      </p:sp>
    </p:spTree>
    <p:extLst>
      <p:ext uri="{BB962C8B-B14F-4D97-AF65-F5344CB8AC3E}">
        <p14:creationId xmlns:p14="http://schemas.microsoft.com/office/powerpoint/2010/main" val="146993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F85CCA-F5EF-4076-A360-2C32F69C4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9"/>
            <a:ext cx="10515600" cy="391639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N 19 «Сведения о детях-инвалидах», составляется всеми медицинскими организациями - юридическими лицами, входящими в номенклатуру медицинских организаций и оказывающими медицинскую помощь детям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73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449479-A77F-4D96-8346-F8C7189B9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Межформенный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755ED6-DA20-4741-A564-965FA18AC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5721"/>
            <a:ext cx="10515600" cy="483124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№19, таблица 1000, сумма строк 9 и 10, графа 4 =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№30,таблица 2610, сумма строк 2 и 3, графа 4</a:t>
            </a:r>
          </a:p>
          <a:p>
            <a:pPr marL="0" indent="0">
              <a:lnSpc>
                <a:spcPct val="10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№19, таблица 1000, сумма строк 9 и 10, графа 5 =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№30,таблица 2611, строка 3, графа 3</a:t>
            </a:r>
          </a:p>
          <a:p>
            <a:pPr marL="0" indent="0">
              <a:lnSpc>
                <a:spcPct val="10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№19, таблица 1000, сумма строк 9 и 10, графа 6 =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№41 таблица 2120 строка 1 графа 11 </a:t>
            </a:r>
          </a:p>
          <a:p>
            <a:pPr marL="0" indent="0">
              <a:lnSpc>
                <a:spcPct val="10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67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3816C58-A15B-440E-8C28-34DBA5B46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234530"/>
              </p:ext>
            </p:extLst>
          </p:nvPr>
        </p:nvGraphicFramePr>
        <p:xfrm>
          <a:off x="600196" y="632581"/>
          <a:ext cx="8354022" cy="1840896"/>
        </p:xfrm>
        <a:graphic>
          <a:graphicData uri="http://schemas.openxmlformats.org/drawingml/2006/table">
            <a:tbl>
              <a:tblPr firstRow="1" firstCol="1" bandRow="1"/>
              <a:tblGrid>
                <a:gridCol w="2522565">
                  <a:extLst>
                    <a:ext uri="{9D8B030D-6E8A-4147-A177-3AD203B41FA5}">
                      <a16:colId xmlns:a16="http://schemas.microsoft.com/office/drawing/2014/main" val="3358020128"/>
                    </a:ext>
                  </a:extLst>
                </a:gridCol>
                <a:gridCol w="786075">
                  <a:extLst>
                    <a:ext uri="{9D8B030D-6E8A-4147-A177-3AD203B41FA5}">
                      <a16:colId xmlns:a16="http://schemas.microsoft.com/office/drawing/2014/main" val="1300673324"/>
                    </a:ext>
                  </a:extLst>
                </a:gridCol>
                <a:gridCol w="1188003">
                  <a:extLst>
                    <a:ext uri="{9D8B030D-6E8A-4147-A177-3AD203B41FA5}">
                      <a16:colId xmlns:a16="http://schemas.microsoft.com/office/drawing/2014/main" val="2940319302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2798453335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1042814745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3886401069"/>
                    </a:ext>
                  </a:extLst>
                </a:gridCol>
              </a:tblGrid>
              <a:tr h="64052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Состоит пациентов на учете (прикрепленных) в медицинской организации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общего числа пациентов, состоящих на учете в медицинской организации, имеют противопоказания для занятий физической культурой и спортом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846454"/>
                  </a:ext>
                </a:extLst>
              </a:tr>
              <a:tr h="144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 инвалидов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 инвалидов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325008"/>
                  </a:ext>
                </a:extLst>
              </a:tr>
              <a:tr h="144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235289"/>
                  </a:ext>
                </a:extLst>
              </a:tr>
              <a:tr h="144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Всего, чел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73687"/>
                  </a:ext>
                </a:extLst>
              </a:tr>
              <a:tr h="144695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 в возрасте: 0-14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466304"/>
                  </a:ext>
                </a:extLst>
              </a:tr>
              <a:tr h="173634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             15-17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432277"/>
                  </a:ext>
                </a:extLst>
              </a:tr>
              <a:tr h="173634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            18 лет и более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1985"/>
                  </a:ext>
                </a:extLst>
              </a:tr>
              <a:tr h="267283">
                <a:tc>
                  <a:txBody>
                    <a:bodyPr/>
                    <a:lstStyle/>
                    <a:p>
                      <a:pPr marL="215900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из них старше трудоспособного возраста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6075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3EF8D1D-15D8-4717-B7C8-492A272B2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33" y="285621"/>
            <a:ext cx="108329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(2610)    - </a:t>
            </a:r>
            <a:r>
              <a:rPr kumimoji="0" lang="ru-RU" altLang="ru-RU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№ 30                                                                                                                                                                                                               </a:t>
            </a:r>
            <a:endParaRPr kumimoji="0" lang="ru-RU" altLang="ru-RU" sz="12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D5B3D6C-3AB7-4CA1-A96B-4A4689D84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356042"/>
              </p:ext>
            </p:extLst>
          </p:nvPr>
        </p:nvGraphicFramePr>
        <p:xfrm>
          <a:off x="600196" y="2743441"/>
          <a:ext cx="10527875" cy="3935634"/>
        </p:xfrm>
        <a:graphic>
          <a:graphicData uri="http://schemas.openxmlformats.org/drawingml/2006/table">
            <a:tbl>
              <a:tblPr/>
              <a:tblGrid>
                <a:gridCol w="690833">
                  <a:extLst>
                    <a:ext uri="{9D8B030D-6E8A-4147-A177-3AD203B41FA5}">
                      <a16:colId xmlns:a16="http://schemas.microsoft.com/office/drawing/2014/main" val="1723296363"/>
                    </a:ext>
                  </a:extLst>
                </a:gridCol>
                <a:gridCol w="438106">
                  <a:extLst>
                    <a:ext uri="{9D8B030D-6E8A-4147-A177-3AD203B41FA5}">
                      <a16:colId xmlns:a16="http://schemas.microsoft.com/office/drawing/2014/main" val="3482289124"/>
                    </a:ext>
                  </a:extLst>
                </a:gridCol>
                <a:gridCol w="445441">
                  <a:extLst>
                    <a:ext uri="{9D8B030D-6E8A-4147-A177-3AD203B41FA5}">
                      <a16:colId xmlns:a16="http://schemas.microsoft.com/office/drawing/2014/main" val="1336401114"/>
                    </a:ext>
                  </a:extLst>
                </a:gridCol>
                <a:gridCol w="576806">
                  <a:extLst>
                    <a:ext uri="{9D8B030D-6E8A-4147-A177-3AD203B41FA5}">
                      <a16:colId xmlns:a16="http://schemas.microsoft.com/office/drawing/2014/main" val="71254462"/>
                    </a:ext>
                  </a:extLst>
                </a:gridCol>
                <a:gridCol w="576806">
                  <a:extLst>
                    <a:ext uri="{9D8B030D-6E8A-4147-A177-3AD203B41FA5}">
                      <a16:colId xmlns:a16="http://schemas.microsoft.com/office/drawing/2014/main" val="4218033973"/>
                    </a:ext>
                  </a:extLst>
                </a:gridCol>
                <a:gridCol w="529461">
                  <a:extLst>
                    <a:ext uri="{9D8B030D-6E8A-4147-A177-3AD203B41FA5}">
                      <a16:colId xmlns:a16="http://schemas.microsoft.com/office/drawing/2014/main" val="872066482"/>
                    </a:ext>
                  </a:extLst>
                </a:gridCol>
                <a:gridCol w="576806">
                  <a:extLst>
                    <a:ext uri="{9D8B030D-6E8A-4147-A177-3AD203B41FA5}">
                      <a16:colId xmlns:a16="http://schemas.microsoft.com/office/drawing/2014/main" val="2776502031"/>
                    </a:ext>
                  </a:extLst>
                </a:gridCol>
                <a:gridCol w="576806">
                  <a:extLst>
                    <a:ext uri="{9D8B030D-6E8A-4147-A177-3AD203B41FA5}">
                      <a16:colId xmlns:a16="http://schemas.microsoft.com/office/drawing/2014/main" val="2975656535"/>
                    </a:ext>
                  </a:extLst>
                </a:gridCol>
                <a:gridCol w="576806">
                  <a:extLst>
                    <a:ext uri="{9D8B030D-6E8A-4147-A177-3AD203B41FA5}">
                      <a16:colId xmlns:a16="http://schemas.microsoft.com/office/drawing/2014/main" val="1338407607"/>
                    </a:ext>
                  </a:extLst>
                </a:gridCol>
                <a:gridCol w="576806">
                  <a:extLst>
                    <a:ext uri="{9D8B030D-6E8A-4147-A177-3AD203B41FA5}">
                      <a16:colId xmlns:a16="http://schemas.microsoft.com/office/drawing/2014/main" val="2500693587"/>
                    </a:ext>
                  </a:extLst>
                </a:gridCol>
                <a:gridCol w="576806">
                  <a:extLst>
                    <a:ext uri="{9D8B030D-6E8A-4147-A177-3AD203B41FA5}">
                      <a16:colId xmlns:a16="http://schemas.microsoft.com/office/drawing/2014/main" val="3630750749"/>
                    </a:ext>
                  </a:extLst>
                </a:gridCol>
                <a:gridCol w="576806">
                  <a:extLst>
                    <a:ext uri="{9D8B030D-6E8A-4147-A177-3AD203B41FA5}">
                      <a16:colId xmlns:a16="http://schemas.microsoft.com/office/drawing/2014/main" val="2774766882"/>
                    </a:ext>
                  </a:extLst>
                </a:gridCol>
                <a:gridCol w="576806">
                  <a:extLst>
                    <a:ext uri="{9D8B030D-6E8A-4147-A177-3AD203B41FA5}">
                      <a16:colId xmlns:a16="http://schemas.microsoft.com/office/drawing/2014/main" val="51037084"/>
                    </a:ext>
                  </a:extLst>
                </a:gridCol>
                <a:gridCol w="694835">
                  <a:extLst>
                    <a:ext uri="{9D8B030D-6E8A-4147-A177-3AD203B41FA5}">
                      <a16:colId xmlns:a16="http://schemas.microsoft.com/office/drawing/2014/main" val="2619254904"/>
                    </a:ext>
                  </a:extLst>
                </a:gridCol>
                <a:gridCol w="461013">
                  <a:extLst>
                    <a:ext uri="{9D8B030D-6E8A-4147-A177-3AD203B41FA5}">
                      <a16:colId xmlns:a16="http://schemas.microsoft.com/office/drawing/2014/main" val="3504931938"/>
                    </a:ext>
                  </a:extLst>
                </a:gridCol>
                <a:gridCol w="589930">
                  <a:extLst>
                    <a:ext uri="{9D8B030D-6E8A-4147-A177-3AD203B41FA5}">
                      <a16:colId xmlns:a16="http://schemas.microsoft.com/office/drawing/2014/main" val="735350740"/>
                    </a:ext>
                  </a:extLst>
                </a:gridCol>
                <a:gridCol w="589930">
                  <a:extLst>
                    <a:ext uri="{9D8B030D-6E8A-4147-A177-3AD203B41FA5}">
                      <a16:colId xmlns:a16="http://schemas.microsoft.com/office/drawing/2014/main" val="3535314504"/>
                    </a:ext>
                  </a:extLst>
                </a:gridCol>
                <a:gridCol w="897072">
                  <a:extLst>
                    <a:ext uri="{9D8B030D-6E8A-4147-A177-3AD203B41FA5}">
                      <a16:colId xmlns:a16="http://schemas.microsoft.com/office/drawing/2014/main" val="400268614"/>
                    </a:ext>
                  </a:extLst>
                </a:gridCol>
              </a:tblGrid>
              <a:tr h="19202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ребенка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строки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 ребенка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детей-инвалидов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проживают в интернатных учреждениях системы: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113464"/>
                  </a:ext>
                </a:extLst>
              </a:tr>
              <a:tr h="192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Минздрава России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Минобразования России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Минтруда России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334962"/>
                  </a:ext>
                </a:extLst>
              </a:tr>
              <a:tr h="31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устаноленной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инвалидностью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детей-сирот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7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медицинскую реабилитацию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11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медицинскую реабилитацию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15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медицинскую реабилитацию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177199"/>
                  </a:ext>
                </a:extLst>
              </a:tr>
              <a:tr h="780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7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8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11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12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(из </a:t>
                      </a:r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15</a:t>
                      </a: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16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557443"/>
                  </a:ext>
                </a:extLst>
              </a:tr>
              <a:tr h="1920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923596"/>
                  </a:ext>
                </a:extLst>
              </a:tr>
              <a:tr h="19202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0 - 4 года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8265011"/>
                  </a:ext>
                </a:extLst>
              </a:tr>
              <a:tr h="192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830072"/>
                  </a:ext>
                </a:extLst>
              </a:tr>
              <a:tr h="19202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5 - 9 лет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893239"/>
                  </a:ext>
                </a:extLst>
              </a:tr>
              <a:tr h="192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273140"/>
                  </a:ext>
                </a:extLst>
              </a:tr>
              <a:tr h="19202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10 - 14 лет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976745"/>
                  </a:ext>
                </a:extLst>
              </a:tr>
              <a:tr h="192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130729"/>
                  </a:ext>
                </a:extLst>
              </a:tr>
              <a:tr h="19202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15 - 17 лет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2804348"/>
                  </a:ext>
                </a:extLst>
              </a:tr>
              <a:tr h="192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209400"/>
                  </a:ext>
                </a:extLst>
              </a:tr>
              <a:tr h="19202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(0 - 17 лет)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746844"/>
                  </a:ext>
                </a:extLst>
              </a:tr>
              <a:tr h="192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741480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D37CD5E4-C835-4EB2-8BD9-3E777DA82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197" y="2466442"/>
            <a:ext cx="93526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(1000) - </a:t>
            </a:r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19                          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9B023FD-8681-4F1B-9E35-596B23237CEE}"/>
              </a:ext>
            </a:extLst>
          </p:cNvPr>
          <p:cNvSpPr/>
          <p:nvPr/>
        </p:nvSpPr>
        <p:spPr>
          <a:xfrm>
            <a:off x="9057736" y="632581"/>
            <a:ext cx="2941607" cy="17639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Межформенный</a:t>
            </a:r>
            <a:r>
              <a:rPr lang="ru-RU" sz="1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№30,таблица 2610, сумма строк 2 и 3, графа 4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Форма №19, таблица 1000, сумма строк 9 и 10, графа 4 = 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C73C65F2-59FF-4259-B85F-04B714F4B03B}"/>
              </a:ext>
            </a:extLst>
          </p:cNvPr>
          <p:cNvCxnSpPr>
            <a:cxnSpLocks/>
          </p:cNvCxnSpPr>
          <p:nvPr/>
        </p:nvCxnSpPr>
        <p:spPr>
          <a:xfrm flipH="1">
            <a:off x="6504322" y="1713532"/>
            <a:ext cx="2501654" cy="1515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736AB226-7E8B-44F0-9714-71176BA94FD2}"/>
              </a:ext>
            </a:extLst>
          </p:cNvPr>
          <p:cNvCxnSpPr>
            <a:cxnSpLocks/>
          </p:cNvCxnSpPr>
          <p:nvPr/>
        </p:nvCxnSpPr>
        <p:spPr>
          <a:xfrm flipH="1">
            <a:off x="2976113" y="1713532"/>
            <a:ext cx="6029865" cy="36348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76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2FFE09E-B726-49D9-B80E-267AE237E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53828"/>
              </p:ext>
            </p:extLst>
          </p:nvPr>
        </p:nvGraphicFramePr>
        <p:xfrm>
          <a:off x="672860" y="776551"/>
          <a:ext cx="7548112" cy="1345547"/>
        </p:xfrm>
        <a:graphic>
          <a:graphicData uri="http://schemas.openxmlformats.org/drawingml/2006/table">
            <a:tbl>
              <a:tblPr firstRow="1" firstCol="1" bandRow="1"/>
              <a:tblGrid>
                <a:gridCol w="2231312">
                  <a:extLst>
                    <a:ext uri="{9D8B030D-6E8A-4147-A177-3AD203B41FA5}">
                      <a16:colId xmlns:a16="http://schemas.microsoft.com/office/drawing/2014/main" val="305010632"/>
                    </a:ext>
                  </a:extLst>
                </a:gridCol>
                <a:gridCol w="631586">
                  <a:extLst>
                    <a:ext uri="{9D8B030D-6E8A-4147-A177-3AD203B41FA5}">
                      <a16:colId xmlns:a16="http://schemas.microsoft.com/office/drawing/2014/main" val="3966121201"/>
                    </a:ext>
                  </a:extLst>
                </a:gridCol>
                <a:gridCol w="962848">
                  <a:extLst>
                    <a:ext uri="{9D8B030D-6E8A-4147-A177-3AD203B41FA5}">
                      <a16:colId xmlns:a16="http://schemas.microsoft.com/office/drawing/2014/main" val="2398868806"/>
                    </a:ext>
                  </a:extLst>
                </a:gridCol>
                <a:gridCol w="1272984">
                  <a:extLst>
                    <a:ext uri="{9D8B030D-6E8A-4147-A177-3AD203B41FA5}">
                      <a16:colId xmlns:a16="http://schemas.microsoft.com/office/drawing/2014/main" val="2305559315"/>
                    </a:ext>
                  </a:extLst>
                </a:gridCol>
                <a:gridCol w="1272984">
                  <a:extLst>
                    <a:ext uri="{9D8B030D-6E8A-4147-A177-3AD203B41FA5}">
                      <a16:colId xmlns:a16="http://schemas.microsoft.com/office/drawing/2014/main" val="1883802034"/>
                    </a:ext>
                  </a:extLst>
                </a:gridCol>
                <a:gridCol w="1176398">
                  <a:extLst>
                    <a:ext uri="{9D8B030D-6E8A-4147-A177-3AD203B41FA5}">
                      <a16:colId xmlns:a16="http://schemas.microsoft.com/office/drawing/2014/main" val="2768504151"/>
                    </a:ext>
                  </a:extLst>
                </a:gridCol>
              </a:tblGrid>
              <a:tr h="16761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b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строки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Всего, чел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975628"/>
                  </a:ext>
                </a:extLst>
              </a:tr>
              <a:tr h="280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группы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группы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III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группы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718540"/>
                  </a:ext>
                </a:extLst>
              </a:tr>
              <a:tr h="167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122803"/>
                  </a:ext>
                </a:extLst>
              </a:tr>
              <a:tr h="357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лиц, впервые признанных инвалидами, всего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930987"/>
                  </a:ext>
                </a:extLst>
              </a:tr>
              <a:tr h="188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том числе взрослых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80610"/>
                  </a:ext>
                </a:extLst>
              </a:tr>
              <a:tr h="18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  детей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92643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AAFF9B04-75A0-413E-BDB6-58C72344A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969" y="484163"/>
            <a:ext cx="1034307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2611)      - форма 30        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7B62C82B-D3DD-41E1-BAD2-468D03038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382986"/>
              </p:ext>
            </p:extLst>
          </p:nvPr>
        </p:nvGraphicFramePr>
        <p:xfrm>
          <a:off x="577970" y="2516317"/>
          <a:ext cx="8943034" cy="4066063"/>
        </p:xfrm>
        <a:graphic>
          <a:graphicData uri="http://schemas.openxmlformats.org/drawingml/2006/table">
            <a:tbl>
              <a:tblPr/>
              <a:tblGrid>
                <a:gridCol w="586837">
                  <a:extLst>
                    <a:ext uri="{9D8B030D-6E8A-4147-A177-3AD203B41FA5}">
                      <a16:colId xmlns:a16="http://schemas.microsoft.com/office/drawing/2014/main" val="3181682376"/>
                    </a:ext>
                  </a:extLst>
                </a:gridCol>
                <a:gridCol w="372154">
                  <a:extLst>
                    <a:ext uri="{9D8B030D-6E8A-4147-A177-3AD203B41FA5}">
                      <a16:colId xmlns:a16="http://schemas.microsoft.com/office/drawing/2014/main" val="1573524012"/>
                    </a:ext>
                  </a:extLst>
                </a:gridCol>
                <a:gridCol w="403982">
                  <a:extLst>
                    <a:ext uri="{9D8B030D-6E8A-4147-A177-3AD203B41FA5}">
                      <a16:colId xmlns:a16="http://schemas.microsoft.com/office/drawing/2014/main" val="3005592335"/>
                    </a:ext>
                  </a:extLst>
                </a:gridCol>
                <a:gridCol w="464378">
                  <a:extLst>
                    <a:ext uri="{9D8B030D-6E8A-4147-A177-3AD203B41FA5}">
                      <a16:colId xmlns:a16="http://schemas.microsoft.com/office/drawing/2014/main" val="2452682744"/>
                    </a:ext>
                  </a:extLst>
                </a:gridCol>
                <a:gridCol w="489975">
                  <a:extLst>
                    <a:ext uri="{9D8B030D-6E8A-4147-A177-3AD203B41FA5}">
                      <a16:colId xmlns:a16="http://schemas.microsoft.com/office/drawing/2014/main" val="2877305543"/>
                    </a:ext>
                  </a:extLst>
                </a:gridCol>
                <a:gridCol w="449757">
                  <a:extLst>
                    <a:ext uri="{9D8B030D-6E8A-4147-A177-3AD203B41FA5}">
                      <a16:colId xmlns:a16="http://schemas.microsoft.com/office/drawing/2014/main" val="1255464476"/>
                    </a:ext>
                  </a:extLst>
                </a:gridCol>
                <a:gridCol w="489975">
                  <a:extLst>
                    <a:ext uri="{9D8B030D-6E8A-4147-A177-3AD203B41FA5}">
                      <a16:colId xmlns:a16="http://schemas.microsoft.com/office/drawing/2014/main" val="3272255440"/>
                    </a:ext>
                  </a:extLst>
                </a:gridCol>
                <a:gridCol w="489975">
                  <a:extLst>
                    <a:ext uri="{9D8B030D-6E8A-4147-A177-3AD203B41FA5}">
                      <a16:colId xmlns:a16="http://schemas.microsoft.com/office/drawing/2014/main" val="3532002807"/>
                    </a:ext>
                  </a:extLst>
                </a:gridCol>
                <a:gridCol w="489975">
                  <a:extLst>
                    <a:ext uri="{9D8B030D-6E8A-4147-A177-3AD203B41FA5}">
                      <a16:colId xmlns:a16="http://schemas.microsoft.com/office/drawing/2014/main" val="392011615"/>
                    </a:ext>
                  </a:extLst>
                </a:gridCol>
                <a:gridCol w="489975">
                  <a:extLst>
                    <a:ext uri="{9D8B030D-6E8A-4147-A177-3AD203B41FA5}">
                      <a16:colId xmlns:a16="http://schemas.microsoft.com/office/drawing/2014/main" val="3428945188"/>
                    </a:ext>
                  </a:extLst>
                </a:gridCol>
                <a:gridCol w="489975">
                  <a:extLst>
                    <a:ext uri="{9D8B030D-6E8A-4147-A177-3AD203B41FA5}">
                      <a16:colId xmlns:a16="http://schemas.microsoft.com/office/drawing/2014/main" val="1894401115"/>
                    </a:ext>
                  </a:extLst>
                </a:gridCol>
                <a:gridCol w="489975">
                  <a:extLst>
                    <a:ext uri="{9D8B030D-6E8A-4147-A177-3AD203B41FA5}">
                      <a16:colId xmlns:a16="http://schemas.microsoft.com/office/drawing/2014/main" val="3814888266"/>
                    </a:ext>
                  </a:extLst>
                </a:gridCol>
                <a:gridCol w="489975">
                  <a:extLst>
                    <a:ext uri="{9D8B030D-6E8A-4147-A177-3AD203B41FA5}">
                      <a16:colId xmlns:a16="http://schemas.microsoft.com/office/drawing/2014/main" val="368446862"/>
                    </a:ext>
                  </a:extLst>
                </a:gridCol>
                <a:gridCol w="590236">
                  <a:extLst>
                    <a:ext uri="{9D8B030D-6E8A-4147-A177-3AD203B41FA5}">
                      <a16:colId xmlns:a16="http://schemas.microsoft.com/office/drawing/2014/main" val="811622373"/>
                    </a:ext>
                  </a:extLst>
                </a:gridCol>
                <a:gridCol w="489975">
                  <a:extLst>
                    <a:ext uri="{9D8B030D-6E8A-4147-A177-3AD203B41FA5}">
                      <a16:colId xmlns:a16="http://schemas.microsoft.com/office/drawing/2014/main" val="596507820"/>
                    </a:ext>
                  </a:extLst>
                </a:gridCol>
                <a:gridCol w="590236">
                  <a:extLst>
                    <a:ext uri="{9D8B030D-6E8A-4147-A177-3AD203B41FA5}">
                      <a16:colId xmlns:a16="http://schemas.microsoft.com/office/drawing/2014/main" val="2511554855"/>
                    </a:ext>
                  </a:extLst>
                </a:gridCol>
                <a:gridCol w="590236">
                  <a:extLst>
                    <a:ext uri="{9D8B030D-6E8A-4147-A177-3AD203B41FA5}">
                      <a16:colId xmlns:a16="http://schemas.microsoft.com/office/drawing/2014/main" val="1464728472"/>
                    </a:ext>
                  </a:extLst>
                </a:gridCol>
                <a:gridCol w="485443">
                  <a:extLst>
                    <a:ext uri="{9D8B030D-6E8A-4147-A177-3AD203B41FA5}">
                      <a16:colId xmlns:a16="http://schemas.microsoft.com/office/drawing/2014/main" val="166459309"/>
                    </a:ext>
                  </a:extLst>
                </a:gridCol>
              </a:tblGrid>
              <a:tr h="129314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ребенка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строки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 ребенка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детей-инвалидов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проживают в интернатных учреждениях системы: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003192"/>
                  </a:ext>
                </a:extLst>
              </a:tr>
              <a:tr h="167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Минздрава России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Минобразования России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Минтруда России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930827"/>
                  </a:ext>
                </a:extLst>
              </a:tr>
              <a:tr h="372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устаноленной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инвалидностью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детей-сирот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7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медицинскую реабилитацию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11</a:t>
                      </a: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медицинскую реабилитацию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15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медицинскую реабилитацию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315888"/>
                  </a:ext>
                </a:extLst>
              </a:tr>
              <a:tr h="7825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(из </a:t>
                      </a:r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7</a:t>
                      </a: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8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11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12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(из </a:t>
                      </a:r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15</a:t>
                      </a: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16</a:t>
                      </a: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215693"/>
                  </a:ext>
                </a:extLst>
              </a:tr>
              <a:tr h="1675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033384"/>
                  </a:ext>
                </a:extLst>
              </a:tr>
              <a:tr h="16757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0 - 4 года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105697"/>
                  </a:ext>
                </a:extLst>
              </a:tr>
              <a:tr h="167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820569"/>
                  </a:ext>
                </a:extLst>
              </a:tr>
              <a:tr h="16757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5 - 9 лет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767832"/>
                  </a:ext>
                </a:extLst>
              </a:tr>
              <a:tr h="167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334983"/>
                  </a:ext>
                </a:extLst>
              </a:tr>
              <a:tr h="16757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10 - 14 лет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815472"/>
                  </a:ext>
                </a:extLst>
              </a:tr>
              <a:tr h="167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856067"/>
                  </a:ext>
                </a:extLst>
              </a:tr>
              <a:tr h="16757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15 - 17 лет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151446"/>
                  </a:ext>
                </a:extLst>
              </a:tr>
              <a:tr h="167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965778"/>
                  </a:ext>
                </a:extLst>
              </a:tr>
              <a:tr h="16757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(0 - 17 лет)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644607"/>
                  </a:ext>
                </a:extLst>
              </a:tr>
              <a:tr h="167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697668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5A8BBE64-22E4-4213-A107-480CC9EAA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32" y="2243720"/>
            <a:ext cx="104207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(1000)     - форма 19                                     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AC8E8E83-A1DC-4734-99F9-E01B73EAFEBD}"/>
              </a:ext>
            </a:extLst>
          </p:cNvPr>
          <p:cNvSpPr/>
          <p:nvPr/>
        </p:nvSpPr>
        <p:spPr>
          <a:xfrm>
            <a:off x="8850703" y="577971"/>
            <a:ext cx="3209026" cy="16965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Межформенный</a:t>
            </a:r>
            <a:r>
              <a:rPr lang="ru-RU" sz="1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контроль: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№30,таблица 2611, строка 3, графа 3 =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№19, таблица 1000, сумма строк 9 и 10, графа 5 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266520EC-035F-4284-82E0-467062342E46}"/>
              </a:ext>
            </a:extLst>
          </p:cNvPr>
          <p:cNvCxnSpPr>
            <a:cxnSpLocks/>
          </p:cNvCxnSpPr>
          <p:nvPr/>
        </p:nvCxnSpPr>
        <p:spPr>
          <a:xfrm flipH="1">
            <a:off x="4546122" y="1380226"/>
            <a:ext cx="4132052" cy="6728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C0DEB8B5-ED0D-4BFF-A628-BDE64B9388F8}"/>
              </a:ext>
            </a:extLst>
          </p:cNvPr>
          <p:cNvCxnSpPr/>
          <p:nvPr/>
        </p:nvCxnSpPr>
        <p:spPr>
          <a:xfrm flipH="1">
            <a:off x="2976113" y="1380226"/>
            <a:ext cx="5702061" cy="48911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819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61F4131-4AAD-42C2-A220-BC0AC5A90D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286173"/>
              </p:ext>
            </p:extLst>
          </p:nvPr>
        </p:nvGraphicFramePr>
        <p:xfrm>
          <a:off x="720969" y="512347"/>
          <a:ext cx="8721965" cy="4322638"/>
        </p:xfrm>
        <a:graphic>
          <a:graphicData uri="http://schemas.openxmlformats.org/drawingml/2006/table">
            <a:tbl>
              <a:tblPr/>
              <a:tblGrid>
                <a:gridCol w="572332">
                  <a:extLst>
                    <a:ext uri="{9D8B030D-6E8A-4147-A177-3AD203B41FA5}">
                      <a16:colId xmlns:a16="http://schemas.microsoft.com/office/drawing/2014/main" val="1489582434"/>
                    </a:ext>
                  </a:extLst>
                </a:gridCol>
                <a:gridCol w="362955">
                  <a:extLst>
                    <a:ext uri="{9D8B030D-6E8A-4147-A177-3AD203B41FA5}">
                      <a16:colId xmlns:a16="http://schemas.microsoft.com/office/drawing/2014/main" val="4287410759"/>
                    </a:ext>
                  </a:extLst>
                </a:gridCol>
                <a:gridCol w="369033">
                  <a:extLst>
                    <a:ext uri="{9D8B030D-6E8A-4147-A177-3AD203B41FA5}">
                      <a16:colId xmlns:a16="http://schemas.microsoft.com/office/drawing/2014/main" val="383064315"/>
                    </a:ext>
                  </a:extLst>
                </a:gridCol>
                <a:gridCol w="477862">
                  <a:extLst>
                    <a:ext uri="{9D8B030D-6E8A-4147-A177-3AD203B41FA5}">
                      <a16:colId xmlns:a16="http://schemas.microsoft.com/office/drawing/2014/main" val="2515644397"/>
                    </a:ext>
                  </a:extLst>
                </a:gridCol>
                <a:gridCol w="477862">
                  <a:extLst>
                    <a:ext uri="{9D8B030D-6E8A-4147-A177-3AD203B41FA5}">
                      <a16:colId xmlns:a16="http://schemas.microsoft.com/office/drawing/2014/main" val="45022767"/>
                    </a:ext>
                  </a:extLst>
                </a:gridCol>
                <a:gridCol w="438640">
                  <a:extLst>
                    <a:ext uri="{9D8B030D-6E8A-4147-A177-3AD203B41FA5}">
                      <a16:colId xmlns:a16="http://schemas.microsoft.com/office/drawing/2014/main" val="3329521165"/>
                    </a:ext>
                  </a:extLst>
                </a:gridCol>
                <a:gridCol w="477862">
                  <a:extLst>
                    <a:ext uri="{9D8B030D-6E8A-4147-A177-3AD203B41FA5}">
                      <a16:colId xmlns:a16="http://schemas.microsoft.com/office/drawing/2014/main" val="939639981"/>
                    </a:ext>
                  </a:extLst>
                </a:gridCol>
                <a:gridCol w="477862">
                  <a:extLst>
                    <a:ext uri="{9D8B030D-6E8A-4147-A177-3AD203B41FA5}">
                      <a16:colId xmlns:a16="http://schemas.microsoft.com/office/drawing/2014/main" val="1761852823"/>
                    </a:ext>
                  </a:extLst>
                </a:gridCol>
                <a:gridCol w="477862">
                  <a:extLst>
                    <a:ext uri="{9D8B030D-6E8A-4147-A177-3AD203B41FA5}">
                      <a16:colId xmlns:a16="http://schemas.microsoft.com/office/drawing/2014/main" val="3474334228"/>
                    </a:ext>
                  </a:extLst>
                </a:gridCol>
                <a:gridCol w="713268">
                  <a:extLst>
                    <a:ext uri="{9D8B030D-6E8A-4147-A177-3AD203B41FA5}">
                      <a16:colId xmlns:a16="http://schemas.microsoft.com/office/drawing/2014/main" val="4020504877"/>
                    </a:ext>
                  </a:extLst>
                </a:gridCol>
                <a:gridCol w="394678">
                  <a:extLst>
                    <a:ext uri="{9D8B030D-6E8A-4147-A177-3AD203B41FA5}">
                      <a16:colId xmlns:a16="http://schemas.microsoft.com/office/drawing/2014/main" val="132076952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1331492068"/>
                    </a:ext>
                  </a:extLst>
                </a:gridCol>
                <a:gridCol w="545123">
                  <a:extLst>
                    <a:ext uri="{9D8B030D-6E8A-4147-A177-3AD203B41FA5}">
                      <a16:colId xmlns:a16="http://schemas.microsoft.com/office/drawing/2014/main" val="3425155769"/>
                    </a:ext>
                  </a:extLst>
                </a:gridCol>
                <a:gridCol w="585155">
                  <a:extLst>
                    <a:ext uri="{9D8B030D-6E8A-4147-A177-3AD203B41FA5}">
                      <a16:colId xmlns:a16="http://schemas.microsoft.com/office/drawing/2014/main" val="3901850894"/>
                    </a:ext>
                  </a:extLst>
                </a:gridCol>
                <a:gridCol w="454887">
                  <a:extLst>
                    <a:ext uri="{9D8B030D-6E8A-4147-A177-3AD203B41FA5}">
                      <a16:colId xmlns:a16="http://schemas.microsoft.com/office/drawing/2014/main" val="2525386131"/>
                    </a:ext>
                  </a:extLst>
                </a:gridCol>
                <a:gridCol w="524110">
                  <a:extLst>
                    <a:ext uri="{9D8B030D-6E8A-4147-A177-3AD203B41FA5}">
                      <a16:colId xmlns:a16="http://schemas.microsoft.com/office/drawing/2014/main" val="2705434096"/>
                    </a:ext>
                  </a:extLst>
                </a:gridCol>
                <a:gridCol w="406663">
                  <a:extLst>
                    <a:ext uri="{9D8B030D-6E8A-4147-A177-3AD203B41FA5}">
                      <a16:colId xmlns:a16="http://schemas.microsoft.com/office/drawing/2014/main" val="222263844"/>
                    </a:ext>
                  </a:extLst>
                </a:gridCol>
                <a:gridCol w="473442">
                  <a:extLst>
                    <a:ext uri="{9D8B030D-6E8A-4147-A177-3AD203B41FA5}">
                      <a16:colId xmlns:a16="http://schemas.microsoft.com/office/drawing/2014/main" val="2941966784"/>
                    </a:ext>
                  </a:extLst>
                </a:gridCol>
              </a:tblGrid>
              <a:tr h="21508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ребенка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строки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 ребенка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детей-инвалидов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проживают в интернатных учреждениях системы: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301108"/>
                  </a:ext>
                </a:extLst>
              </a:tr>
              <a:tr h="215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Минздрава России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Минобразования России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Минтруда России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300710"/>
                  </a:ext>
                </a:extLst>
              </a:tr>
              <a:tr h="481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устаноленной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инвалидностью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детей-сирот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7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медицинскую реабилитацию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11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медицинскую реабилитацию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15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медицинскую реабилитацию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513935"/>
                  </a:ext>
                </a:extLst>
              </a:tr>
              <a:tr h="9230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7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8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11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12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15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установленной инвалидностью (из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гр. 16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856381"/>
                  </a:ext>
                </a:extLst>
              </a:tr>
              <a:tr h="215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391987"/>
                  </a:ext>
                </a:extLst>
              </a:tr>
              <a:tr h="2150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0 - 4 года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112743"/>
                  </a:ext>
                </a:extLst>
              </a:tr>
              <a:tr h="215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1707"/>
                  </a:ext>
                </a:extLst>
              </a:tr>
              <a:tr h="2150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5 - 9 лет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150836"/>
                  </a:ext>
                </a:extLst>
              </a:tr>
              <a:tr h="215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236747"/>
                  </a:ext>
                </a:extLst>
              </a:tr>
              <a:tr h="2150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10 - 14 лет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809186"/>
                  </a:ext>
                </a:extLst>
              </a:tr>
              <a:tr h="215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76884"/>
                  </a:ext>
                </a:extLst>
              </a:tr>
              <a:tr h="2150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15 - 17 лет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087192"/>
                  </a:ext>
                </a:extLst>
              </a:tr>
              <a:tr h="215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514175"/>
                  </a:ext>
                </a:extLst>
              </a:tr>
              <a:tr h="2150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(0 - 17 лет)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873805"/>
                  </a:ext>
                </a:extLst>
              </a:tr>
              <a:tr h="2669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908" marR="26908" marT="44269" marB="442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1492110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AC79159E-985A-4831-8C12-D2C7822A3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970" y="235348"/>
            <a:ext cx="141412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(1000)     - </a:t>
            </a:r>
            <a:r>
              <a:rPr kumimoji="0" lang="ru-RU" alt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19                                 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B857BD7-8ACE-440A-8ADC-0E0712F6F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249486"/>
              </p:ext>
            </p:extLst>
          </p:nvPr>
        </p:nvGraphicFramePr>
        <p:xfrm>
          <a:off x="720968" y="5243731"/>
          <a:ext cx="8721964" cy="1508760"/>
        </p:xfrm>
        <a:graphic>
          <a:graphicData uri="http://schemas.openxmlformats.org/drawingml/2006/table">
            <a:tbl>
              <a:tblPr/>
              <a:tblGrid>
                <a:gridCol w="1930014">
                  <a:extLst>
                    <a:ext uri="{9D8B030D-6E8A-4147-A177-3AD203B41FA5}">
                      <a16:colId xmlns:a16="http://schemas.microsoft.com/office/drawing/2014/main" val="2162237740"/>
                    </a:ext>
                  </a:extLst>
                </a:gridCol>
                <a:gridCol w="250918">
                  <a:extLst>
                    <a:ext uri="{9D8B030D-6E8A-4147-A177-3AD203B41FA5}">
                      <a16:colId xmlns:a16="http://schemas.microsoft.com/office/drawing/2014/main" val="2632989759"/>
                    </a:ext>
                  </a:extLst>
                </a:gridCol>
                <a:gridCol w="673055">
                  <a:extLst>
                    <a:ext uri="{9D8B030D-6E8A-4147-A177-3AD203B41FA5}">
                      <a16:colId xmlns:a16="http://schemas.microsoft.com/office/drawing/2014/main" val="512448595"/>
                    </a:ext>
                  </a:extLst>
                </a:gridCol>
                <a:gridCol w="673055">
                  <a:extLst>
                    <a:ext uri="{9D8B030D-6E8A-4147-A177-3AD203B41FA5}">
                      <a16:colId xmlns:a16="http://schemas.microsoft.com/office/drawing/2014/main" val="1208462667"/>
                    </a:ext>
                  </a:extLst>
                </a:gridCol>
                <a:gridCol w="753348">
                  <a:extLst>
                    <a:ext uri="{9D8B030D-6E8A-4147-A177-3AD203B41FA5}">
                      <a16:colId xmlns:a16="http://schemas.microsoft.com/office/drawing/2014/main" val="1029016785"/>
                    </a:ext>
                  </a:extLst>
                </a:gridCol>
                <a:gridCol w="836596">
                  <a:extLst>
                    <a:ext uri="{9D8B030D-6E8A-4147-A177-3AD203B41FA5}">
                      <a16:colId xmlns:a16="http://schemas.microsoft.com/office/drawing/2014/main" val="938171368"/>
                    </a:ext>
                  </a:extLst>
                </a:gridCol>
                <a:gridCol w="673055">
                  <a:extLst>
                    <a:ext uri="{9D8B030D-6E8A-4147-A177-3AD203B41FA5}">
                      <a16:colId xmlns:a16="http://schemas.microsoft.com/office/drawing/2014/main" val="4044432379"/>
                    </a:ext>
                  </a:extLst>
                </a:gridCol>
                <a:gridCol w="836596">
                  <a:extLst>
                    <a:ext uri="{9D8B030D-6E8A-4147-A177-3AD203B41FA5}">
                      <a16:colId xmlns:a16="http://schemas.microsoft.com/office/drawing/2014/main" val="2517499983"/>
                    </a:ext>
                  </a:extLst>
                </a:gridCol>
                <a:gridCol w="836596">
                  <a:extLst>
                    <a:ext uri="{9D8B030D-6E8A-4147-A177-3AD203B41FA5}">
                      <a16:colId xmlns:a16="http://schemas.microsoft.com/office/drawing/2014/main" val="1522373678"/>
                    </a:ext>
                  </a:extLst>
                </a:gridCol>
                <a:gridCol w="585676">
                  <a:extLst>
                    <a:ext uri="{9D8B030D-6E8A-4147-A177-3AD203B41FA5}">
                      <a16:colId xmlns:a16="http://schemas.microsoft.com/office/drawing/2014/main" val="2360354245"/>
                    </a:ext>
                  </a:extLst>
                </a:gridCol>
                <a:gridCol w="673055">
                  <a:extLst>
                    <a:ext uri="{9D8B030D-6E8A-4147-A177-3AD203B41FA5}">
                      <a16:colId xmlns:a16="http://schemas.microsoft.com/office/drawing/2014/main" val="4092621108"/>
                    </a:ext>
                  </a:extLst>
                </a:gridCol>
              </a:tblGrid>
              <a:tr h="127888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показателей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отчетный год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Состоит на конец отчетного года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887915"/>
                  </a:ext>
                </a:extLst>
              </a:tr>
              <a:tr h="127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поступило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выбыло (без учета гр.5)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умерло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том числе в возрасте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дети категории «ребенок-инвалид»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(из гр. 7)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330025"/>
                  </a:ext>
                </a:extLst>
              </a:tr>
              <a:tr h="5115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т.ч.                   в возрасте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 1 года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0–12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месяцев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(11 мес. 29 дн.)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1–3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 года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 мес. 29 дн.)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года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 старше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768361"/>
                  </a:ext>
                </a:extLst>
              </a:tr>
              <a:tr h="113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616131"/>
                  </a:ext>
                </a:extLst>
              </a:tr>
              <a:tr h="127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Численность детей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165791"/>
                  </a:ext>
                </a:extLst>
              </a:tr>
              <a:tr h="2557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 дети, оставшиеся без попечения родителей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546412"/>
                  </a:ext>
                </a:extLst>
              </a:tr>
              <a:tr h="127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 дети - сироты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381629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27BE5C88-261B-4A7D-A3F4-A1BD43FC7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31" y="4803083"/>
            <a:ext cx="132225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КОНТИНГЕНТЫ ДОМА РЕБЕНКА, ЧЕЛОВЕК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(2120)  -</a:t>
            </a:r>
            <a:r>
              <a:rPr kumimoji="0" lang="ru-RU" alt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№ 41                                                                                                                                                            </a:t>
            </a:r>
            <a:endParaRPr kumimoji="0" lang="ru-RU" altLang="ru-RU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6D048403-C106-42EF-A48A-DD1B4975DF24}"/>
              </a:ext>
            </a:extLst>
          </p:cNvPr>
          <p:cNvSpPr/>
          <p:nvPr/>
        </p:nvSpPr>
        <p:spPr>
          <a:xfrm>
            <a:off x="9838591" y="1468315"/>
            <a:ext cx="2268415" cy="392137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i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Межформенный</a:t>
            </a:r>
            <a:r>
              <a:rPr lang="ru-RU" sz="1600" b="1" i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контроль: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№19, таблица 1000, сумма строк 9 и 10, графа 6 =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№41 таблица 2120 строка 1 графа 11 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FBC4506C-9DA5-45EC-9C61-97A29BB4E58C}"/>
              </a:ext>
            </a:extLst>
          </p:cNvPr>
          <p:cNvCxnSpPr>
            <a:cxnSpLocks/>
          </p:cNvCxnSpPr>
          <p:nvPr/>
        </p:nvCxnSpPr>
        <p:spPr>
          <a:xfrm flipH="1">
            <a:off x="3446586" y="3156438"/>
            <a:ext cx="6277706" cy="13596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9CBE6240-537E-4BB9-AF6C-4B9B4897E9F4}"/>
              </a:ext>
            </a:extLst>
          </p:cNvPr>
          <p:cNvCxnSpPr>
            <a:cxnSpLocks/>
          </p:cNvCxnSpPr>
          <p:nvPr/>
        </p:nvCxnSpPr>
        <p:spPr>
          <a:xfrm flipH="1">
            <a:off x="9143994" y="3288323"/>
            <a:ext cx="580298" cy="29854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15770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</TotalTime>
  <Words>1553</Words>
  <Application>Microsoft Office PowerPoint</Application>
  <PresentationFormat>Широкоэкранный</PresentationFormat>
  <Paragraphs>832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Годовой отчет федерального статистического наблюдения ф. № 19 «Сведения о детях-инвалидах», утверждён приказом Росстата от 27.12.2016 г.  №866</vt:lpstr>
      <vt:lpstr>Презентация PowerPoint</vt:lpstr>
      <vt:lpstr>Межформенный контроль: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Годовой отчет федерального статистического наблюдения ф. № 19 «Сведения о детях-инвалидах», утверждён приказом Росстата от 27.12.2016 №866</dc:title>
  <dc:creator>Пользователь</dc:creator>
  <cp:lastModifiedBy>Пользователь</cp:lastModifiedBy>
  <cp:revision>26</cp:revision>
  <cp:lastPrinted>2023-11-08T11:39:27Z</cp:lastPrinted>
  <dcterms:created xsi:type="dcterms:W3CDTF">2023-09-25T13:13:47Z</dcterms:created>
  <dcterms:modified xsi:type="dcterms:W3CDTF">2023-11-15T08:00:57Z</dcterms:modified>
</cp:coreProperties>
</file>