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2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6" r:id="rId4"/>
    <p:sldId id="259" r:id="rId5"/>
    <p:sldId id="267" r:id="rId6"/>
    <p:sldId id="268" r:id="rId7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152AE-3A14-4EBC-8DCA-3432EB13FD82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F1682-A64F-4621-B007-22885EA1CB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017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CB5B85-1BD1-4821-843A-FC10C9B99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97AF8D-E041-4C42-8C81-1711429CD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41F666-7987-4F41-A328-5B857234B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8BE17E-1EC8-40F1-BAAA-33169D855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A1DE0A-43AF-44D3-B741-1CCCA970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79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D490DA-7B93-4C99-90D7-083AC0183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5362F9-D514-4A25-91E2-5F9A367F9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7D3AA8-B73A-4B2E-97DE-C940CD8B0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CFAE3F-B509-4BB8-BF0A-FB45AFB8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F2B757-FFC9-4395-8E57-629835CA3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99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747572D-5D2B-49FF-BE81-CCFB68DD4D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4DEECB-0169-4C8A-BE65-7C8710AC3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D7B8A3-1DB7-48E0-A99A-787FCEA80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1548CB-7F22-4412-A450-0FC098D63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7F02D2-35B4-45AA-A330-F8B87677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67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8B2D8-7B8F-4155-9C11-241F9BDF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E48A90-AEF7-44EA-BE07-4A4DAA520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39401E-7AD7-4DE7-B9D4-D6BEEDF6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F16E9A-0A67-40E6-8C0C-4B426CCB1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BCF2C2-8F59-49B3-AC19-5FC1FD5A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3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4D33C-7E13-494A-B648-2212C8BE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30E094-8E33-4C23-BC15-3E030321F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CF19DA-3520-4711-8B32-0AA79286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F94205-6837-4A6A-9DE5-1C0EDA5F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1FBEE8-E662-4202-A36C-F0D49B3D2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90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5EF9A-BE59-4927-ABEF-E273E3EBC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5D6EE5-15F2-4F56-A653-7E3EFDAF6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42512D-9F69-425B-BE3F-F88FF1503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2E50F1-1CD0-4BED-81A2-52E38A27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B17CAF-1FB9-40C7-A917-9D16B51A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2279E4-B493-4180-AB6C-0471AB436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7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9F3B64-F7DC-44BF-89FE-F6DC397CE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2C079E-FE21-40EA-A1CA-3DD375D26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F216B5-0379-4467-8C82-430A49BAA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2B50E0C-9DC2-454D-96F8-B0D2786A0B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26C123-3FE7-4EC2-BC5F-B139833DF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E70164B-0B02-4C6B-B9EB-AEB9D1F0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0C19CB-D897-4FCF-8A96-43286EE9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59B2599-AB1D-4015-A438-17D26C21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66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385844-D419-4D5F-8666-B26F4B1A2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BA42BA-C20B-44D1-9CCE-A52678A2D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E87987-D674-467A-AF40-5209C6D4B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6936EA3-F5DE-4212-A099-60C367ED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89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99E3FB5-E8C5-4EC1-9BC1-910928825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476837-A1E8-48EB-9D5C-1455EB2F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979860-3CE0-44A6-82A9-039BCDFEE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1B5C4-6B3A-4C84-A36B-C8F18FAFB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F78FB-93C5-47AD-AAFC-6128717A0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6BCFBD-DC3D-442E-848D-177823E95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8CEE02-97D1-45F3-A13E-8E348B436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47E12B-D57B-4412-9E7E-FCA54C87D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3BECD1-11FA-4E45-911F-B493BB21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35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50017-9492-4AC7-A776-8DACC5C3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31471FC-4170-461E-856D-799F1A9AA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5972B0-8958-4C40-AD0D-AE67111A0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13CF9-EDEB-409A-AC59-1FD1771C2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9D5AAD-7ECB-471F-ADB0-B8F7C77A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243519-3A42-450D-8911-F8862CF34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70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7FDEEB-CCE7-4A6A-99D8-7FBD32A11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9257FA-B9FA-4955-AC2E-6DD397AB4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F36DE3-9564-4016-9E56-6ED9FA7E3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8639C-65D6-482D-BED0-2BA83D9654E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87D9F7-B8C0-4815-83A5-B48A96A59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B9D5AB-D6FD-4572-A4D7-965866512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3683C-FD2B-4B7F-9ABA-05D8480B6C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71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E95F62-ED34-4E16-AEB9-BBC91E0CB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1"/>
            <a:ext cx="10515600" cy="5262562"/>
          </a:xfrm>
        </p:spPr>
        <p:txBody>
          <a:bodyPr/>
          <a:lstStyle/>
          <a:p>
            <a:pPr marL="0" indent="0" algn="just">
              <a:lnSpc>
                <a:spcPts val="336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отчет федерального статистического наблюдения форма № 41 «Сведения о доме ребенка», утверждена приказом Росстата от 21.06.2013 №220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 №41 заполняют:                                                             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 РК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«Сыктывкарский специализированный дом ребенка для детей с органическим поражением ЦНС с нарушением психики»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 РК "Ухтинский дом ребенка специализированный"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 РК "Воркутинский дом ребенка специализированный"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28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09D106-6350-461B-8E08-00BD2F744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53915"/>
            <a:ext cx="10747075" cy="530342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Межформенный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 41 таблица 2100 «Штаты учреждения»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№ 30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1100 «Должности и физические лица  медицинской организации» 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7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81000"/>
              </a:schemeClr>
            </a:gs>
            <a:gs pos="30000">
              <a:schemeClr val="accent6">
                <a:lumMod val="40000"/>
                <a:lumOff val="60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5E048E4-19B2-4CE9-BE09-C1814D568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683378"/>
              </p:ext>
            </p:extLst>
          </p:nvPr>
        </p:nvGraphicFramePr>
        <p:xfrm>
          <a:off x="378069" y="724066"/>
          <a:ext cx="11547629" cy="2483962"/>
        </p:xfrm>
        <a:graphic>
          <a:graphicData uri="http://schemas.openxmlformats.org/drawingml/2006/table">
            <a:tbl>
              <a:tblPr/>
              <a:tblGrid>
                <a:gridCol w="1512622">
                  <a:extLst>
                    <a:ext uri="{9D8B030D-6E8A-4147-A177-3AD203B41FA5}">
                      <a16:colId xmlns:a16="http://schemas.microsoft.com/office/drawing/2014/main" val="2422300139"/>
                    </a:ext>
                  </a:extLst>
                </a:gridCol>
                <a:gridCol w="431468">
                  <a:extLst>
                    <a:ext uri="{9D8B030D-6E8A-4147-A177-3AD203B41FA5}">
                      <a16:colId xmlns:a16="http://schemas.microsoft.com/office/drawing/2014/main" val="2324709705"/>
                    </a:ext>
                  </a:extLst>
                </a:gridCol>
                <a:gridCol w="873566">
                  <a:extLst>
                    <a:ext uri="{9D8B030D-6E8A-4147-A177-3AD203B41FA5}">
                      <a16:colId xmlns:a16="http://schemas.microsoft.com/office/drawing/2014/main" val="4050949915"/>
                    </a:ext>
                  </a:extLst>
                </a:gridCol>
                <a:gridCol w="1004635">
                  <a:extLst>
                    <a:ext uri="{9D8B030D-6E8A-4147-A177-3AD203B41FA5}">
                      <a16:colId xmlns:a16="http://schemas.microsoft.com/office/drawing/2014/main" val="1358909632"/>
                    </a:ext>
                  </a:extLst>
                </a:gridCol>
                <a:gridCol w="1004635">
                  <a:extLst>
                    <a:ext uri="{9D8B030D-6E8A-4147-A177-3AD203B41FA5}">
                      <a16:colId xmlns:a16="http://schemas.microsoft.com/office/drawing/2014/main" val="4006345513"/>
                    </a:ext>
                  </a:extLst>
                </a:gridCol>
                <a:gridCol w="702818">
                  <a:extLst>
                    <a:ext uri="{9D8B030D-6E8A-4147-A177-3AD203B41FA5}">
                      <a16:colId xmlns:a16="http://schemas.microsoft.com/office/drawing/2014/main" val="4223267987"/>
                    </a:ext>
                  </a:extLst>
                </a:gridCol>
                <a:gridCol w="702818">
                  <a:extLst>
                    <a:ext uri="{9D8B030D-6E8A-4147-A177-3AD203B41FA5}">
                      <a16:colId xmlns:a16="http://schemas.microsoft.com/office/drawing/2014/main" val="3088180438"/>
                    </a:ext>
                  </a:extLst>
                </a:gridCol>
                <a:gridCol w="602921">
                  <a:extLst>
                    <a:ext uri="{9D8B030D-6E8A-4147-A177-3AD203B41FA5}">
                      <a16:colId xmlns:a16="http://schemas.microsoft.com/office/drawing/2014/main" val="114825377"/>
                    </a:ext>
                  </a:extLst>
                </a:gridCol>
                <a:gridCol w="602921">
                  <a:extLst>
                    <a:ext uri="{9D8B030D-6E8A-4147-A177-3AD203B41FA5}">
                      <a16:colId xmlns:a16="http://schemas.microsoft.com/office/drawing/2014/main" val="139032064"/>
                    </a:ext>
                  </a:extLst>
                </a:gridCol>
                <a:gridCol w="1104530">
                  <a:extLst>
                    <a:ext uri="{9D8B030D-6E8A-4147-A177-3AD203B41FA5}">
                      <a16:colId xmlns:a16="http://schemas.microsoft.com/office/drawing/2014/main" val="874624645"/>
                    </a:ext>
                  </a:extLst>
                </a:gridCol>
                <a:gridCol w="1200887">
                  <a:extLst>
                    <a:ext uri="{9D8B030D-6E8A-4147-A177-3AD203B41FA5}">
                      <a16:colId xmlns:a16="http://schemas.microsoft.com/office/drawing/2014/main" val="1788732680"/>
                    </a:ext>
                  </a:extLst>
                </a:gridCol>
                <a:gridCol w="1200887">
                  <a:extLst>
                    <a:ext uri="{9D8B030D-6E8A-4147-A177-3AD203B41FA5}">
                      <a16:colId xmlns:a16="http://schemas.microsoft.com/office/drawing/2014/main" val="1907288421"/>
                    </a:ext>
                  </a:extLst>
                </a:gridCol>
                <a:gridCol w="602921">
                  <a:extLst>
                    <a:ext uri="{9D8B030D-6E8A-4147-A177-3AD203B41FA5}">
                      <a16:colId xmlns:a16="http://schemas.microsoft.com/office/drawing/2014/main" val="88117368"/>
                    </a:ext>
                  </a:extLst>
                </a:gridCol>
              </a:tblGrid>
              <a:tr h="1429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конец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отчетного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938676"/>
                  </a:ext>
                </a:extLst>
              </a:tr>
              <a:tr h="1526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сты</a:t>
                      </a:r>
                      <a:b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высшим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немеди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цинским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нием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провизоры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медпер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сонал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цевты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младший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медпер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сонал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кроме того,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 </a:t>
                      </a:r>
                      <a:b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физические лица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тов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высшим немедицинским образованием, занимающих должности врачей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кроме того,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  и физические лица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медицинского образования занимающих должности среднего медицинского персонала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гр. 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гический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персонал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469834"/>
                  </a:ext>
                </a:extLst>
              </a:tr>
              <a:tr h="142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406593"/>
                  </a:ext>
                </a:extLst>
              </a:tr>
              <a:tr h="142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Штатные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858073"/>
                  </a:ext>
                </a:extLst>
              </a:tr>
              <a:tr h="142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523817"/>
                  </a:ext>
                </a:extLst>
              </a:tr>
              <a:tr h="3474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лица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(основные работники)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039140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8C1EF30A-F714-421A-B6A6-37433F56D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069" y="447067"/>
            <a:ext cx="96099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ШТАТЫ ОРГАНИЗАЦИИ, ЧЕЛОВЕК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(2100)         Форма № 41                                                                                                                                             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Левая фигурная скобка 15">
            <a:extLst>
              <a:ext uri="{FF2B5EF4-FFF2-40B4-BE49-F238E27FC236}">
                <a16:creationId xmlns:a16="http://schemas.microsoft.com/office/drawing/2014/main" id="{BD8B38ED-3235-457E-A4D6-8853ACBDD1CC}"/>
              </a:ext>
            </a:extLst>
          </p:cNvPr>
          <p:cNvSpPr/>
          <p:nvPr/>
        </p:nvSpPr>
        <p:spPr>
          <a:xfrm rot="16200000">
            <a:off x="7040344" y="-1123619"/>
            <a:ext cx="441945" cy="9105239"/>
          </a:xfrm>
          <a:prstGeom prst="leftBrace">
            <a:avLst>
              <a:gd name="adj1" fmla="val 8333"/>
              <a:gd name="adj2" fmla="val 50375"/>
            </a:avLst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DA1507EC-3409-41D9-85D6-ABB7D2C45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818972"/>
              </p:ext>
            </p:extLst>
          </p:nvPr>
        </p:nvGraphicFramePr>
        <p:xfrm>
          <a:off x="3122762" y="3735238"/>
          <a:ext cx="6038491" cy="2749156"/>
        </p:xfrm>
        <a:graphic>
          <a:graphicData uri="http://schemas.openxmlformats.org/drawingml/2006/table">
            <a:tbl>
              <a:tblPr/>
              <a:tblGrid>
                <a:gridCol w="1843752">
                  <a:extLst>
                    <a:ext uri="{9D8B030D-6E8A-4147-A177-3AD203B41FA5}">
                      <a16:colId xmlns:a16="http://schemas.microsoft.com/office/drawing/2014/main" val="2260688911"/>
                    </a:ext>
                  </a:extLst>
                </a:gridCol>
                <a:gridCol w="740721">
                  <a:extLst>
                    <a:ext uri="{9D8B030D-6E8A-4147-A177-3AD203B41FA5}">
                      <a16:colId xmlns:a16="http://schemas.microsoft.com/office/drawing/2014/main" val="3864646802"/>
                    </a:ext>
                  </a:extLst>
                </a:gridCol>
                <a:gridCol w="3454018">
                  <a:extLst>
                    <a:ext uri="{9D8B030D-6E8A-4147-A177-3AD203B41FA5}">
                      <a16:colId xmlns:a16="http://schemas.microsoft.com/office/drawing/2014/main" val="835446351"/>
                    </a:ext>
                  </a:extLst>
                </a:gridCol>
              </a:tblGrid>
              <a:tr h="212804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Необходимо проверить с  таблицей 1100 формы 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41904"/>
                  </a:ext>
                </a:extLst>
              </a:tr>
              <a:tr h="2041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Межформенный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контроль: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610203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 41 таблица 2100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 30 таблица 1100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469400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244,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27760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662125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127,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54977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139,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23841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144,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06952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220,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47308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225,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975741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228,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64616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233,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23547"/>
                  </a:ext>
                </a:extLst>
              </a:tr>
              <a:tr h="204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1,2,3, графа 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строка 237, графа 3,4,9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727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36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F85205-BDAA-40D5-BB40-1E3A8AF2A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7" y="257175"/>
            <a:ext cx="10641623" cy="649531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таблице № 2120 «Контингенты дома ребенка» прослеживается движение контингента детей по всем трем строкам, в случае несоответствия предоставить пояснительную записку.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EEA375-D2A2-4ECC-9F23-A808BC8EE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81960"/>
              </p:ext>
            </p:extLst>
          </p:nvPr>
        </p:nvGraphicFramePr>
        <p:xfrm>
          <a:off x="773723" y="1484761"/>
          <a:ext cx="10454051" cy="2559701"/>
        </p:xfrm>
        <a:graphic>
          <a:graphicData uri="http://schemas.openxmlformats.org/drawingml/2006/table">
            <a:tbl>
              <a:tblPr/>
              <a:tblGrid>
                <a:gridCol w="2313295">
                  <a:extLst>
                    <a:ext uri="{9D8B030D-6E8A-4147-A177-3AD203B41FA5}">
                      <a16:colId xmlns:a16="http://schemas.microsoft.com/office/drawing/2014/main" val="2360480014"/>
                    </a:ext>
                  </a:extLst>
                </a:gridCol>
                <a:gridCol w="300749">
                  <a:extLst>
                    <a:ext uri="{9D8B030D-6E8A-4147-A177-3AD203B41FA5}">
                      <a16:colId xmlns:a16="http://schemas.microsoft.com/office/drawing/2014/main" val="1336824670"/>
                    </a:ext>
                  </a:extLst>
                </a:gridCol>
                <a:gridCol w="806716">
                  <a:extLst>
                    <a:ext uri="{9D8B030D-6E8A-4147-A177-3AD203B41FA5}">
                      <a16:colId xmlns:a16="http://schemas.microsoft.com/office/drawing/2014/main" val="1745586071"/>
                    </a:ext>
                  </a:extLst>
                </a:gridCol>
                <a:gridCol w="806716">
                  <a:extLst>
                    <a:ext uri="{9D8B030D-6E8A-4147-A177-3AD203B41FA5}">
                      <a16:colId xmlns:a16="http://schemas.microsoft.com/office/drawing/2014/main" val="2792201569"/>
                    </a:ext>
                  </a:extLst>
                </a:gridCol>
                <a:gridCol w="902955">
                  <a:extLst>
                    <a:ext uri="{9D8B030D-6E8A-4147-A177-3AD203B41FA5}">
                      <a16:colId xmlns:a16="http://schemas.microsoft.com/office/drawing/2014/main" val="725055144"/>
                    </a:ext>
                  </a:extLst>
                </a:gridCol>
                <a:gridCol w="1002734">
                  <a:extLst>
                    <a:ext uri="{9D8B030D-6E8A-4147-A177-3AD203B41FA5}">
                      <a16:colId xmlns:a16="http://schemas.microsoft.com/office/drawing/2014/main" val="1172485960"/>
                    </a:ext>
                  </a:extLst>
                </a:gridCol>
                <a:gridCol w="806716">
                  <a:extLst>
                    <a:ext uri="{9D8B030D-6E8A-4147-A177-3AD203B41FA5}">
                      <a16:colId xmlns:a16="http://schemas.microsoft.com/office/drawing/2014/main" val="137608407"/>
                    </a:ext>
                  </a:extLst>
                </a:gridCol>
                <a:gridCol w="1002734">
                  <a:extLst>
                    <a:ext uri="{9D8B030D-6E8A-4147-A177-3AD203B41FA5}">
                      <a16:colId xmlns:a16="http://schemas.microsoft.com/office/drawing/2014/main" val="3527975787"/>
                    </a:ext>
                  </a:extLst>
                </a:gridCol>
                <a:gridCol w="1002734">
                  <a:extLst>
                    <a:ext uri="{9D8B030D-6E8A-4147-A177-3AD203B41FA5}">
                      <a16:colId xmlns:a16="http://schemas.microsoft.com/office/drawing/2014/main" val="2099060276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1227244826"/>
                    </a:ext>
                  </a:extLst>
                </a:gridCol>
                <a:gridCol w="806716">
                  <a:extLst>
                    <a:ext uri="{9D8B030D-6E8A-4147-A177-3AD203B41FA5}">
                      <a16:colId xmlns:a16="http://schemas.microsoft.com/office/drawing/2014/main" val="2593202341"/>
                    </a:ext>
                  </a:extLst>
                </a:gridCol>
              </a:tblGrid>
              <a:tr h="2327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показателей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отчетный 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Состоит на конец отчетного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923661"/>
                  </a:ext>
                </a:extLst>
              </a:tr>
              <a:tr h="232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поступило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выбыло (без учета гр.5)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умерло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том числе в возрасте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дети категории «ребенок-инвалид»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(из гр. 7)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486964"/>
                  </a:ext>
                </a:extLst>
              </a:tr>
              <a:tr h="9308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т.ч.                   в возрасте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 1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0–12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месяцев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(11 мес. 29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дн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1–3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мес. 29 дн.)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старше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960593"/>
                  </a:ext>
                </a:extLst>
              </a:tr>
              <a:tr h="232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508338"/>
                  </a:ext>
                </a:extLst>
              </a:tr>
              <a:tr h="2327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Численность детей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496232"/>
                  </a:ext>
                </a:extLst>
              </a:tr>
              <a:tr h="465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 дети, оставшиеся  без попечения родителей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882560"/>
                  </a:ext>
                </a:extLst>
              </a:tr>
              <a:tr h="2327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 них дети - сироты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186066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BD9D55DE-CCF9-4AAB-BCAF-A6FE18685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1253928"/>
            <a:ext cx="1287779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(2120)                                                                                                                                                             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id="{BC4266CB-7CEB-4137-AA43-6C8686D322B4}"/>
              </a:ext>
            </a:extLst>
          </p:cNvPr>
          <p:cNvSpPr/>
          <p:nvPr/>
        </p:nvSpPr>
        <p:spPr>
          <a:xfrm>
            <a:off x="3068514" y="4392489"/>
            <a:ext cx="8220810" cy="2360003"/>
          </a:xfrm>
          <a:prstGeom prst="wedgeRoundRectCallout">
            <a:avLst>
              <a:gd name="adj1" fmla="val -22980"/>
              <a:gd name="adj2" fmla="val -58626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контингента рассчитывается по всем строкам следующим образом: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на конец предыдущего года (2022 г.)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за отчетный год (графа 3)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выбыло (графа 4)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умерло (графа 5)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на конец отчетного года (графа 7) </a:t>
            </a:r>
          </a:p>
        </p:txBody>
      </p:sp>
    </p:spTree>
    <p:extLst>
      <p:ext uri="{BB962C8B-B14F-4D97-AF65-F5344CB8AC3E}">
        <p14:creationId xmlns:p14="http://schemas.microsoft.com/office/powerpoint/2010/main" val="380955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76DB1E8-2E21-45B2-8838-D5F374F6D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696663"/>
              </p:ext>
            </p:extLst>
          </p:nvPr>
        </p:nvGraphicFramePr>
        <p:xfrm>
          <a:off x="871268" y="1081454"/>
          <a:ext cx="9984691" cy="1693983"/>
        </p:xfrm>
        <a:graphic>
          <a:graphicData uri="http://schemas.openxmlformats.org/drawingml/2006/table">
            <a:tbl>
              <a:tblPr/>
              <a:tblGrid>
                <a:gridCol w="2209432">
                  <a:extLst>
                    <a:ext uri="{9D8B030D-6E8A-4147-A177-3AD203B41FA5}">
                      <a16:colId xmlns:a16="http://schemas.microsoft.com/office/drawing/2014/main" val="99621533"/>
                    </a:ext>
                  </a:extLst>
                </a:gridCol>
                <a:gridCol w="287247">
                  <a:extLst>
                    <a:ext uri="{9D8B030D-6E8A-4147-A177-3AD203B41FA5}">
                      <a16:colId xmlns:a16="http://schemas.microsoft.com/office/drawing/2014/main" val="643423946"/>
                    </a:ext>
                  </a:extLst>
                </a:gridCol>
                <a:gridCol w="770497">
                  <a:extLst>
                    <a:ext uri="{9D8B030D-6E8A-4147-A177-3AD203B41FA5}">
                      <a16:colId xmlns:a16="http://schemas.microsoft.com/office/drawing/2014/main" val="2180815828"/>
                    </a:ext>
                  </a:extLst>
                </a:gridCol>
                <a:gridCol w="770497">
                  <a:extLst>
                    <a:ext uri="{9D8B030D-6E8A-4147-A177-3AD203B41FA5}">
                      <a16:colId xmlns:a16="http://schemas.microsoft.com/office/drawing/2014/main" val="1857605637"/>
                    </a:ext>
                  </a:extLst>
                </a:gridCol>
                <a:gridCol w="862414">
                  <a:extLst>
                    <a:ext uri="{9D8B030D-6E8A-4147-A177-3AD203B41FA5}">
                      <a16:colId xmlns:a16="http://schemas.microsoft.com/office/drawing/2014/main" val="1161475174"/>
                    </a:ext>
                  </a:extLst>
                </a:gridCol>
                <a:gridCol w="957714">
                  <a:extLst>
                    <a:ext uri="{9D8B030D-6E8A-4147-A177-3AD203B41FA5}">
                      <a16:colId xmlns:a16="http://schemas.microsoft.com/office/drawing/2014/main" val="4089543529"/>
                    </a:ext>
                  </a:extLst>
                </a:gridCol>
                <a:gridCol w="770497">
                  <a:extLst>
                    <a:ext uri="{9D8B030D-6E8A-4147-A177-3AD203B41FA5}">
                      <a16:colId xmlns:a16="http://schemas.microsoft.com/office/drawing/2014/main" val="1243649157"/>
                    </a:ext>
                  </a:extLst>
                </a:gridCol>
                <a:gridCol w="957714">
                  <a:extLst>
                    <a:ext uri="{9D8B030D-6E8A-4147-A177-3AD203B41FA5}">
                      <a16:colId xmlns:a16="http://schemas.microsoft.com/office/drawing/2014/main" val="1867355818"/>
                    </a:ext>
                  </a:extLst>
                </a:gridCol>
                <a:gridCol w="957714">
                  <a:extLst>
                    <a:ext uri="{9D8B030D-6E8A-4147-A177-3AD203B41FA5}">
                      <a16:colId xmlns:a16="http://schemas.microsoft.com/office/drawing/2014/main" val="2035480540"/>
                    </a:ext>
                  </a:extLst>
                </a:gridCol>
                <a:gridCol w="670468">
                  <a:extLst>
                    <a:ext uri="{9D8B030D-6E8A-4147-A177-3AD203B41FA5}">
                      <a16:colId xmlns:a16="http://schemas.microsoft.com/office/drawing/2014/main" val="4045445968"/>
                    </a:ext>
                  </a:extLst>
                </a:gridCol>
                <a:gridCol w="770497">
                  <a:extLst>
                    <a:ext uri="{9D8B030D-6E8A-4147-A177-3AD203B41FA5}">
                      <a16:colId xmlns:a16="http://schemas.microsoft.com/office/drawing/2014/main" val="1999237267"/>
                    </a:ext>
                  </a:extLst>
                </a:gridCol>
              </a:tblGrid>
              <a:tr h="16998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отчетный 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Состоит на конец отчетного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995158"/>
                  </a:ext>
                </a:extLst>
              </a:tr>
              <a:tr h="143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выбыло (без учета гр.5)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умерло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возрасте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категории «ребенок-инвалид»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(из гр. 7)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259676"/>
                  </a:ext>
                </a:extLst>
              </a:tr>
              <a:tr h="574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в возрасте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1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0–12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месяцев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(11 мес. 29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1–3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мес. 29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старше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339810"/>
                  </a:ext>
                </a:extLst>
              </a:tr>
              <a:tr h="143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336389"/>
                  </a:ext>
                </a:extLst>
              </a:tr>
              <a:tr h="1435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949378"/>
                  </a:ext>
                </a:extLst>
              </a:tr>
              <a:tr h="287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дети, оставшиеся  без попечения родителей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5275"/>
                  </a:ext>
                </a:extLst>
              </a:tr>
              <a:tr h="1435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дети - сироты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793366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185D25B-90AA-46DB-BF4A-1CB42E295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268" y="723204"/>
            <a:ext cx="103213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КОНТИНГЕНТЫ ДОМА РЕБЕНКА, ЧЕЛОВЕК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(2120)  - форма 41                                                                                                                                                             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F575FD3-8585-4D90-B243-61D60B9A0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874120"/>
              </p:ext>
            </p:extLst>
          </p:nvPr>
        </p:nvGraphicFramePr>
        <p:xfrm>
          <a:off x="773723" y="5073162"/>
          <a:ext cx="10082238" cy="1371600"/>
        </p:xfrm>
        <a:graphic>
          <a:graphicData uri="http://schemas.openxmlformats.org/drawingml/2006/table">
            <a:tbl>
              <a:tblPr firstRow="1" firstCol="1" bandRow="1"/>
              <a:tblGrid>
                <a:gridCol w="1121743">
                  <a:extLst>
                    <a:ext uri="{9D8B030D-6E8A-4147-A177-3AD203B41FA5}">
                      <a16:colId xmlns:a16="http://schemas.microsoft.com/office/drawing/2014/main" val="1690800026"/>
                    </a:ext>
                  </a:extLst>
                </a:gridCol>
                <a:gridCol w="1121743">
                  <a:extLst>
                    <a:ext uri="{9D8B030D-6E8A-4147-A177-3AD203B41FA5}">
                      <a16:colId xmlns:a16="http://schemas.microsoft.com/office/drawing/2014/main" val="2465485442"/>
                    </a:ext>
                  </a:extLst>
                </a:gridCol>
                <a:gridCol w="1121743">
                  <a:extLst>
                    <a:ext uri="{9D8B030D-6E8A-4147-A177-3AD203B41FA5}">
                      <a16:colId xmlns:a16="http://schemas.microsoft.com/office/drawing/2014/main" val="1072630402"/>
                    </a:ext>
                  </a:extLst>
                </a:gridCol>
                <a:gridCol w="1121743">
                  <a:extLst>
                    <a:ext uri="{9D8B030D-6E8A-4147-A177-3AD203B41FA5}">
                      <a16:colId xmlns:a16="http://schemas.microsoft.com/office/drawing/2014/main" val="491144973"/>
                    </a:ext>
                  </a:extLst>
                </a:gridCol>
                <a:gridCol w="1121743">
                  <a:extLst>
                    <a:ext uri="{9D8B030D-6E8A-4147-A177-3AD203B41FA5}">
                      <a16:colId xmlns:a16="http://schemas.microsoft.com/office/drawing/2014/main" val="1296870761"/>
                    </a:ext>
                  </a:extLst>
                </a:gridCol>
                <a:gridCol w="1121743">
                  <a:extLst>
                    <a:ext uri="{9D8B030D-6E8A-4147-A177-3AD203B41FA5}">
                      <a16:colId xmlns:a16="http://schemas.microsoft.com/office/drawing/2014/main" val="4022821844"/>
                    </a:ext>
                  </a:extLst>
                </a:gridCol>
                <a:gridCol w="778092">
                  <a:extLst>
                    <a:ext uri="{9D8B030D-6E8A-4147-A177-3AD203B41FA5}">
                      <a16:colId xmlns:a16="http://schemas.microsoft.com/office/drawing/2014/main" val="3528297068"/>
                    </a:ext>
                  </a:extLst>
                </a:gridCol>
                <a:gridCol w="895781">
                  <a:extLst>
                    <a:ext uri="{9D8B030D-6E8A-4147-A177-3AD203B41FA5}">
                      <a16:colId xmlns:a16="http://schemas.microsoft.com/office/drawing/2014/main" val="2157914566"/>
                    </a:ext>
                  </a:extLst>
                </a:gridCol>
                <a:gridCol w="1677907">
                  <a:extLst>
                    <a:ext uri="{9D8B030D-6E8A-4147-A177-3AD203B41FA5}">
                      <a16:colId xmlns:a16="http://schemas.microsoft.com/office/drawing/2014/main" val="270284358"/>
                    </a:ext>
                  </a:extLst>
                </a:gridCol>
              </a:tblGrid>
              <a:tr h="14067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числа выбывших детей (из табл. 2120,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гр.4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053239"/>
                  </a:ext>
                </a:extLst>
              </a:tr>
              <a:tr h="28135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взято родителями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взято для усыновления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переведено по достижении предельного возраста в: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взятых на международное усыновление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под опеку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приемная семья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репатриация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переведены в другие медицинские организации для проведения лечения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598621"/>
                  </a:ext>
                </a:extLst>
              </a:tr>
              <a:tr h="562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образовательные организации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социальной защиты населения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538662"/>
                  </a:ext>
                </a:extLst>
              </a:tr>
              <a:tr h="140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316400"/>
                  </a:ext>
                </a:extLst>
              </a:tr>
              <a:tr h="140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46506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2A80E45D-8AB0-4A26-86C2-DA9F3FBA0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724" y="4306511"/>
            <a:ext cx="100822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ДВИЖЕНИЕ КОНТИНГЕНТОВ ДОМА РЕБЕНКА, ЧЕЛОВЕК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(2140) – форма 41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B8EC0BDD-00B8-49E8-BD06-BF490F254A29}"/>
              </a:ext>
            </a:extLst>
          </p:cNvPr>
          <p:cNvSpPr/>
          <p:nvPr/>
        </p:nvSpPr>
        <p:spPr>
          <a:xfrm>
            <a:off x="3332284" y="2879225"/>
            <a:ext cx="6752493" cy="12309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Межтабличный контроль: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2120 строка 1, графа 4= т. 2140 строка 1 сумма граф (1+2+3+4+5+6+7+8+9) 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C069C56D-38AE-4DE5-84F5-1DF12BDD5EC4}"/>
              </a:ext>
            </a:extLst>
          </p:cNvPr>
          <p:cNvCxnSpPr>
            <a:cxnSpLocks/>
          </p:cNvCxnSpPr>
          <p:nvPr/>
        </p:nvCxnSpPr>
        <p:spPr>
          <a:xfrm flipH="1" flipV="1">
            <a:off x="4668715" y="2206869"/>
            <a:ext cx="1363224" cy="9583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3C4098E9-8FD5-4CF7-A95E-912B1BC96645}"/>
              </a:ext>
            </a:extLst>
          </p:cNvPr>
          <p:cNvCxnSpPr>
            <a:cxnSpLocks/>
          </p:cNvCxnSpPr>
          <p:nvPr/>
        </p:nvCxnSpPr>
        <p:spPr>
          <a:xfrm flipH="1">
            <a:off x="1248508" y="4133292"/>
            <a:ext cx="5088545" cy="23096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5A0D530A-8061-4722-835C-EAE37CD258F6}"/>
              </a:ext>
            </a:extLst>
          </p:cNvPr>
          <p:cNvCxnSpPr>
            <a:cxnSpLocks/>
          </p:cNvCxnSpPr>
          <p:nvPr/>
        </p:nvCxnSpPr>
        <p:spPr>
          <a:xfrm flipH="1">
            <a:off x="2576484" y="4156436"/>
            <a:ext cx="3760569" cy="2240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A7AA5A89-D214-44AF-8F61-375D1EE3501A}"/>
              </a:ext>
            </a:extLst>
          </p:cNvPr>
          <p:cNvCxnSpPr>
            <a:cxnSpLocks/>
          </p:cNvCxnSpPr>
          <p:nvPr/>
        </p:nvCxnSpPr>
        <p:spPr>
          <a:xfrm flipH="1">
            <a:off x="3666392" y="4156436"/>
            <a:ext cx="2670660" cy="22514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6250716B-4C44-49DF-89E5-BCBAC64EC258}"/>
              </a:ext>
            </a:extLst>
          </p:cNvPr>
          <p:cNvCxnSpPr>
            <a:cxnSpLocks/>
          </p:cNvCxnSpPr>
          <p:nvPr/>
        </p:nvCxnSpPr>
        <p:spPr>
          <a:xfrm flipH="1">
            <a:off x="4909235" y="4110149"/>
            <a:ext cx="1427817" cy="2297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DBB0F767-FE6D-4A80-900B-12E5912D74C0}"/>
              </a:ext>
            </a:extLst>
          </p:cNvPr>
          <p:cNvCxnSpPr>
            <a:cxnSpLocks/>
            <a:endCxn id="4" idx="2"/>
          </p:cNvCxnSpPr>
          <p:nvPr/>
        </p:nvCxnSpPr>
        <p:spPr>
          <a:xfrm flipH="1">
            <a:off x="5814842" y="4110149"/>
            <a:ext cx="522212" cy="23346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F7FA4F50-C97C-4360-8D70-2966212A2952}"/>
              </a:ext>
            </a:extLst>
          </p:cNvPr>
          <p:cNvCxnSpPr>
            <a:cxnSpLocks/>
          </p:cNvCxnSpPr>
          <p:nvPr/>
        </p:nvCxnSpPr>
        <p:spPr>
          <a:xfrm>
            <a:off x="6337053" y="4110149"/>
            <a:ext cx="758339" cy="23346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CCB2E3DC-5ED8-4500-99F4-FD93A4D7E48E}"/>
              </a:ext>
            </a:extLst>
          </p:cNvPr>
          <p:cNvCxnSpPr>
            <a:cxnSpLocks/>
          </p:cNvCxnSpPr>
          <p:nvPr/>
        </p:nvCxnSpPr>
        <p:spPr>
          <a:xfrm>
            <a:off x="6337054" y="4110149"/>
            <a:ext cx="1676035" cy="2297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1900B176-6976-4951-96D1-92A9B09DE1CF}"/>
              </a:ext>
            </a:extLst>
          </p:cNvPr>
          <p:cNvCxnSpPr>
            <a:cxnSpLocks/>
          </p:cNvCxnSpPr>
          <p:nvPr/>
        </p:nvCxnSpPr>
        <p:spPr>
          <a:xfrm>
            <a:off x="6337056" y="4110149"/>
            <a:ext cx="2446459" cy="2297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C2F78B71-120D-4CDC-912A-C36DCA0F1A62}"/>
              </a:ext>
            </a:extLst>
          </p:cNvPr>
          <p:cNvCxnSpPr>
            <a:cxnSpLocks/>
          </p:cNvCxnSpPr>
          <p:nvPr/>
        </p:nvCxnSpPr>
        <p:spPr>
          <a:xfrm>
            <a:off x="6337055" y="4085189"/>
            <a:ext cx="3482683" cy="23114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89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8645D27-C3C2-45F4-98F4-ED3767754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881665"/>
              </p:ext>
            </p:extLst>
          </p:nvPr>
        </p:nvGraphicFramePr>
        <p:xfrm>
          <a:off x="1002323" y="1318846"/>
          <a:ext cx="9899037" cy="1760818"/>
        </p:xfrm>
        <a:graphic>
          <a:graphicData uri="http://schemas.openxmlformats.org/drawingml/2006/table">
            <a:tbl>
              <a:tblPr/>
              <a:tblGrid>
                <a:gridCol w="3577921">
                  <a:extLst>
                    <a:ext uri="{9D8B030D-6E8A-4147-A177-3AD203B41FA5}">
                      <a16:colId xmlns:a16="http://schemas.microsoft.com/office/drawing/2014/main" val="1745056352"/>
                    </a:ext>
                  </a:extLst>
                </a:gridCol>
                <a:gridCol w="435939">
                  <a:extLst>
                    <a:ext uri="{9D8B030D-6E8A-4147-A177-3AD203B41FA5}">
                      <a16:colId xmlns:a16="http://schemas.microsoft.com/office/drawing/2014/main" val="2149348240"/>
                    </a:ext>
                  </a:extLst>
                </a:gridCol>
                <a:gridCol w="697874">
                  <a:extLst>
                    <a:ext uri="{9D8B030D-6E8A-4147-A177-3AD203B41FA5}">
                      <a16:colId xmlns:a16="http://schemas.microsoft.com/office/drawing/2014/main" val="532504363"/>
                    </a:ext>
                  </a:extLst>
                </a:gridCol>
                <a:gridCol w="1148675">
                  <a:extLst>
                    <a:ext uri="{9D8B030D-6E8A-4147-A177-3AD203B41FA5}">
                      <a16:colId xmlns:a16="http://schemas.microsoft.com/office/drawing/2014/main" val="81530279"/>
                    </a:ext>
                  </a:extLst>
                </a:gridCol>
                <a:gridCol w="2019314">
                  <a:extLst>
                    <a:ext uri="{9D8B030D-6E8A-4147-A177-3AD203B41FA5}">
                      <a16:colId xmlns:a16="http://schemas.microsoft.com/office/drawing/2014/main" val="1205585489"/>
                    </a:ext>
                  </a:extLst>
                </a:gridCol>
                <a:gridCol w="2019314">
                  <a:extLst>
                    <a:ext uri="{9D8B030D-6E8A-4147-A177-3AD203B41FA5}">
                      <a16:colId xmlns:a16="http://schemas.microsoft.com/office/drawing/2014/main" val="2261186408"/>
                    </a:ext>
                  </a:extLst>
                </a:gridCol>
              </a:tblGrid>
              <a:tr h="50173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87503"/>
                  </a:ext>
                </a:extLst>
              </a:tr>
              <a:tr h="172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(из гр. 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720147"/>
                  </a:ext>
                </a:extLst>
              </a:tr>
              <a:tr h="501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в жизни установленным диагнозом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 детей в возрасте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1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(11 месяцев 29 дней включительно)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470313"/>
                  </a:ext>
                </a:extLst>
              </a:tr>
              <a:tr h="161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808304"/>
                  </a:ext>
                </a:extLst>
              </a:tr>
              <a:tr h="314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болезни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83812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E2EA256-D3C8-4B4B-BB69-2C118AFFF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985" y="830374"/>
            <a:ext cx="107442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ЗАБОЛЕВАЕМОСТЬ ДЕТЕЙ, ЕДИНИЦА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(2150)                                                                                                                                             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лачко с текстом: прямоугольное со скругленными углами 3">
            <a:extLst>
              <a:ext uri="{FF2B5EF4-FFF2-40B4-BE49-F238E27FC236}">
                <a16:creationId xmlns:a16="http://schemas.microsoft.com/office/drawing/2014/main" id="{FF1D36F4-17AB-4B45-A429-D989755EE457}"/>
              </a:ext>
            </a:extLst>
          </p:cNvPr>
          <p:cNvSpPr/>
          <p:nvPr/>
        </p:nvSpPr>
        <p:spPr>
          <a:xfrm>
            <a:off x="3868614" y="3640015"/>
            <a:ext cx="4651131" cy="837094"/>
          </a:xfrm>
          <a:prstGeom prst="wedgeRoundRectCallout">
            <a:avLst>
              <a:gd name="adj1" fmla="val -1312"/>
              <a:gd name="adj2" fmla="val -128880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строке 21 - Прочие болезни РАСШИФРОВАТЬ</a:t>
            </a:r>
          </a:p>
        </p:txBody>
      </p:sp>
    </p:spTree>
    <p:extLst>
      <p:ext uri="{BB962C8B-B14F-4D97-AF65-F5344CB8AC3E}">
        <p14:creationId xmlns:p14="http://schemas.microsoft.com/office/powerpoint/2010/main" val="1799664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896</Words>
  <Application>Microsoft Office PowerPoint</Application>
  <PresentationFormat>Широкоэкранный</PresentationFormat>
  <Paragraphs>348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федерального статистического наблюдения форма №41 «Сведения о доме ребенка», утверждена приказом Росстата от 21.06.2013 №220</dc:title>
  <dc:creator>Пользователь</dc:creator>
  <cp:lastModifiedBy>Пользователь</cp:lastModifiedBy>
  <cp:revision>39</cp:revision>
  <cp:lastPrinted>2023-11-08T14:09:00Z</cp:lastPrinted>
  <dcterms:created xsi:type="dcterms:W3CDTF">2023-09-25T08:35:27Z</dcterms:created>
  <dcterms:modified xsi:type="dcterms:W3CDTF">2023-11-15T06:33:52Z</dcterms:modified>
</cp:coreProperties>
</file>