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4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6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8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48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7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46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2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05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3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48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0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19A6F-BA69-410C-82C3-021C55B2ED3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6A9D7-362B-4335-926F-2DFAD32D0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0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73AC4A-F2C6-40A8-8BCA-4A6EB7EE8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3513"/>
            <a:ext cx="9144000" cy="5765531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отчет отраслевого статистического наблюдения форма №54 «Отчет врача детского дома, школы-интерната о лечебно-профилактической помощи воспитанникам», 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приказом Минздрава Росстата от 13.09.99 №342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840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DCBB4-64F0-4585-8DDD-A9C6A05F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2101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7D72CE-11A1-404B-82CF-9ED973EA5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71" y="1155940"/>
            <a:ext cx="10603029" cy="2405407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детей на начало отчетного года – всего (1) –данные отчета за предыдущий год (2022) из строки 3 - на конец отчетного года,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дошкольного возраста (2) - данные отчета за предыдущий год (2022) из строки 4 - на конец отчетного года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детей на конец отчетного года – всего (3) –данные за отчетный год (2023), 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дошкольного возраста (4) - данные за отчетный год (2023)</a:t>
            </a:r>
          </a:p>
        </p:txBody>
      </p:sp>
    </p:spTree>
    <p:extLst>
      <p:ext uri="{BB962C8B-B14F-4D97-AF65-F5344CB8AC3E}">
        <p14:creationId xmlns:p14="http://schemas.microsoft.com/office/powerpoint/2010/main" val="285620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F0DE45C-2ED0-45A1-9B47-F40579AB3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6268"/>
              </p:ext>
            </p:extLst>
          </p:nvPr>
        </p:nvGraphicFramePr>
        <p:xfrm>
          <a:off x="1002323" y="303947"/>
          <a:ext cx="8498400" cy="1412363"/>
        </p:xfrm>
        <a:graphic>
          <a:graphicData uri="http://schemas.openxmlformats.org/drawingml/2006/table">
            <a:tbl>
              <a:tblPr/>
              <a:tblGrid>
                <a:gridCol w="624254">
                  <a:extLst>
                    <a:ext uri="{9D8B030D-6E8A-4147-A177-3AD203B41FA5}">
                      <a16:colId xmlns:a16="http://schemas.microsoft.com/office/drawing/2014/main" val="4072912362"/>
                    </a:ext>
                  </a:extLst>
                </a:gridCol>
                <a:gridCol w="3310085">
                  <a:extLst>
                    <a:ext uri="{9D8B030D-6E8A-4147-A177-3AD203B41FA5}">
                      <a16:colId xmlns:a16="http://schemas.microsoft.com/office/drawing/2014/main" val="3712619249"/>
                    </a:ext>
                  </a:extLst>
                </a:gridCol>
                <a:gridCol w="233170">
                  <a:extLst>
                    <a:ext uri="{9D8B030D-6E8A-4147-A177-3AD203B41FA5}">
                      <a16:colId xmlns:a16="http://schemas.microsoft.com/office/drawing/2014/main" val="1774872895"/>
                    </a:ext>
                  </a:extLst>
                </a:gridCol>
                <a:gridCol w="665849">
                  <a:extLst>
                    <a:ext uri="{9D8B030D-6E8A-4147-A177-3AD203B41FA5}">
                      <a16:colId xmlns:a16="http://schemas.microsoft.com/office/drawing/2014/main" val="3261936449"/>
                    </a:ext>
                  </a:extLst>
                </a:gridCol>
                <a:gridCol w="2701163">
                  <a:extLst>
                    <a:ext uri="{9D8B030D-6E8A-4147-A177-3AD203B41FA5}">
                      <a16:colId xmlns:a16="http://schemas.microsoft.com/office/drawing/2014/main" val="256087495"/>
                    </a:ext>
                  </a:extLst>
                </a:gridCol>
                <a:gridCol w="298851">
                  <a:extLst>
                    <a:ext uri="{9D8B030D-6E8A-4147-A177-3AD203B41FA5}">
                      <a16:colId xmlns:a16="http://schemas.microsoft.com/office/drawing/2014/main" val="1957411286"/>
                    </a:ext>
                  </a:extLst>
                </a:gridCol>
                <a:gridCol w="665028">
                  <a:extLst>
                    <a:ext uri="{9D8B030D-6E8A-4147-A177-3AD203B41FA5}">
                      <a16:colId xmlns:a16="http://schemas.microsoft.com/office/drawing/2014/main" val="2870651439"/>
                    </a:ext>
                  </a:extLst>
                </a:gridCol>
              </a:tblGrid>
              <a:tr h="245116">
                <a:tc>
                  <a:txBody>
                    <a:bodyPr/>
                    <a:lstStyle/>
                    <a:p>
                      <a:pPr marL="0" indent="87313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(1000)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учреждения: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Общеобразовательный детский дом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Школа-интернат специально-коррекционного типа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144372"/>
                  </a:ext>
                </a:extLst>
              </a:tr>
              <a:tr h="245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Детский дом семейного типа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Специальная школа для детей и подростков с девиантным поведением 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286214"/>
                  </a:ext>
                </a:extLst>
              </a:tr>
              <a:tr h="122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Санаторный детский дом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Санаторно-лесная школа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01314"/>
                  </a:ext>
                </a:extLst>
              </a:tr>
              <a:tr h="122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Детский дом специально-коррекционного типа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Лицей-интернат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62479"/>
                  </a:ext>
                </a:extLst>
              </a:tr>
              <a:tr h="122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Общеобразовательная школа-интернат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Гимназия-интернат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787749"/>
                  </a:ext>
                </a:extLst>
              </a:tr>
              <a:tr h="122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Школа-интернат для сирот (всех видов)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Детский дом-интернат (всех видов)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087661"/>
                  </a:ext>
                </a:extLst>
              </a:tr>
              <a:tr h="193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Санаторная школа-интернат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00075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60C02AE-9A17-4F67-B457-731FD9E4A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96998"/>
              </p:ext>
            </p:extLst>
          </p:nvPr>
        </p:nvGraphicFramePr>
        <p:xfrm>
          <a:off x="1002323" y="1742536"/>
          <a:ext cx="8498400" cy="513669"/>
        </p:xfrm>
        <a:graphic>
          <a:graphicData uri="http://schemas.openxmlformats.org/drawingml/2006/table">
            <a:tbl>
              <a:tblPr/>
              <a:tblGrid>
                <a:gridCol w="835936">
                  <a:extLst>
                    <a:ext uri="{9D8B030D-6E8A-4147-A177-3AD203B41FA5}">
                      <a16:colId xmlns:a16="http://schemas.microsoft.com/office/drawing/2014/main" val="3695646252"/>
                    </a:ext>
                  </a:extLst>
                </a:gridCol>
                <a:gridCol w="3804433">
                  <a:extLst>
                    <a:ext uri="{9D8B030D-6E8A-4147-A177-3AD203B41FA5}">
                      <a16:colId xmlns:a16="http://schemas.microsoft.com/office/drawing/2014/main" val="294340697"/>
                    </a:ext>
                  </a:extLst>
                </a:gridCol>
                <a:gridCol w="262143">
                  <a:extLst>
                    <a:ext uri="{9D8B030D-6E8A-4147-A177-3AD203B41FA5}">
                      <a16:colId xmlns:a16="http://schemas.microsoft.com/office/drawing/2014/main" val="107744737"/>
                    </a:ext>
                  </a:extLst>
                </a:gridCol>
                <a:gridCol w="747681">
                  <a:extLst>
                    <a:ext uri="{9D8B030D-6E8A-4147-A177-3AD203B41FA5}">
                      <a16:colId xmlns:a16="http://schemas.microsoft.com/office/drawing/2014/main" val="2146936375"/>
                    </a:ext>
                  </a:extLst>
                </a:gridCol>
                <a:gridCol w="1626960">
                  <a:extLst>
                    <a:ext uri="{9D8B030D-6E8A-4147-A177-3AD203B41FA5}">
                      <a16:colId xmlns:a16="http://schemas.microsoft.com/office/drawing/2014/main" val="164217088"/>
                    </a:ext>
                  </a:extLst>
                </a:gridCol>
                <a:gridCol w="442493">
                  <a:extLst>
                    <a:ext uri="{9D8B030D-6E8A-4147-A177-3AD203B41FA5}">
                      <a16:colId xmlns:a16="http://schemas.microsoft.com/office/drawing/2014/main" val="884376130"/>
                    </a:ext>
                  </a:extLst>
                </a:gridCol>
                <a:gridCol w="778754">
                  <a:extLst>
                    <a:ext uri="{9D8B030D-6E8A-4147-A177-3AD203B41FA5}">
                      <a16:colId xmlns:a16="http://schemas.microsoft.com/office/drawing/2014/main" val="2515299727"/>
                    </a:ext>
                  </a:extLst>
                </a:gridCol>
              </a:tblGrid>
              <a:tr h="513669">
                <a:tc>
                  <a:txBody>
                    <a:bodyPr/>
                    <a:lstStyle/>
                    <a:p>
                      <a:pPr marL="0" indent="87313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(1100)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Какому ведомству, министерству подчинено:</a:t>
                      </a:r>
                    </a:p>
                    <a:p>
                      <a:pPr defTabSz="673100">
                        <a:spcAft>
                          <a:spcPts val="0"/>
                        </a:spcAft>
                        <a:tabLst>
                          <a:tab pos="1881188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 (просвещения)                                1_______________              соцобеспечение 2_______________             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tabLst/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95250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5370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5454623-4E30-4192-B3E6-7BD24DF94448}"/>
              </a:ext>
            </a:extLst>
          </p:cNvPr>
          <p:cNvSpPr/>
          <p:nvPr/>
        </p:nvSpPr>
        <p:spPr>
          <a:xfrm>
            <a:off x="1002323" y="2576146"/>
            <a:ext cx="9091246" cy="805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100" dirty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(2100</a:t>
            </a: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Учреждение  школьное	1____________	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Дошкольное                               2____________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Смешанное, для детей раннего, дошкольного и школьного возраста  3 _____________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блачко с текстом: прямоугольное со скругленными углами 5">
            <a:extLst>
              <a:ext uri="{FF2B5EF4-FFF2-40B4-BE49-F238E27FC236}">
                <a16:creationId xmlns:a16="http://schemas.microsoft.com/office/drawing/2014/main" id="{DBFC1DEC-15A5-48B2-90EA-D9B8B863CC30}"/>
              </a:ext>
            </a:extLst>
          </p:cNvPr>
          <p:cNvSpPr/>
          <p:nvPr/>
        </p:nvSpPr>
        <p:spPr>
          <a:xfrm>
            <a:off x="1072662" y="5173316"/>
            <a:ext cx="10668884" cy="940777"/>
          </a:xfrm>
          <a:prstGeom prst="wedgeRoundRectCallout">
            <a:avLst>
              <a:gd name="adj1" fmla="val -20941"/>
              <a:gd name="adj2" fmla="val -831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изменений сведений по сравнению с прошлым годом в таблицах №№ 1000,1100, 2100, 2110,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необходимо предоставить пояснительную записку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276FC1C-A2C7-43DF-9C37-B52873798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24970"/>
              </p:ext>
            </p:extLst>
          </p:nvPr>
        </p:nvGraphicFramePr>
        <p:xfrm>
          <a:off x="1002322" y="3508131"/>
          <a:ext cx="6998677" cy="940777"/>
        </p:xfrm>
        <a:graphic>
          <a:graphicData uri="http://schemas.openxmlformats.org/drawingml/2006/table">
            <a:tbl>
              <a:tblPr/>
              <a:tblGrid>
                <a:gridCol w="552403">
                  <a:extLst>
                    <a:ext uri="{9D8B030D-6E8A-4147-A177-3AD203B41FA5}">
                      <a16:colId xmlns:a16="http://schemas.microsoft.com/office/drawing/2014/main" val="3435274625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518027771"/>
                    </a:ext>
                  </a:extLst>
                </a:gridCol>
                <a:gridCol w="192024">
                  <a:extLst>
                    <a:ext uri="{9D8B030D-6E8A-4147-A177-3AD203B41FA5}">
                      <a16:colId xmlns:a16="http://schemas.microsoft.com/office/drawing/2014/main" val="3985762317"/>
                    </a:ext>
                  </a:extLst>
                </a:gridCol>
                <a:gridCol w="548346">
                  <a:extLst>
                    <a:ext uri="{9D8B030D-6E8A-4147-A177-3AD203B41FA5}">
                      <a16:colId xmlns:a16="http://schemas.microsoft.com/office/drawing/2014/main" val="3452318675"/>
                    </a:ext>
                  </a:extLst>
                </a:gridCol>
                <a:gridCol w="2224485">
                  <a:extLst>
                    <a:ext uri="{9D8B030D-6E8A-4147-A177-3AD203B41FA5}">
                      <a16:colId xmlns:a16="http://schemas.microsoft.com/office/drawing/2014/main" val="4065280026"/>
                    </a:ext>
                  </a:extLst>
                </a:gridCol>
                <a:gridCol w="246114">
                  <a:extLst>
                    <a:ext uri="{9D8B030D-6E8A-4147-A177-3AD203B41FA5}">
                      <a16:colId xmlns:a16="http://schemas.microsoft.com/office/drawing/2014/main" val="2778780555"/>
                    </a:ext>
                  </a:extLst>
                </a:gridCol>
                <a:gridCol w="547667">
                  <a:extLst>
                    <a:ext uri="{9D8B030D-6E8A-4147-A177-3AD203B41FA5}">
                      <a16:colId xmlns:a16="http://schemas.microsoft.com/office/drawing/2014/main" val="2262066945"/>
                    </a:ext>
                  </a:extLst>
                </a:gridCol>
              </a:tblGrid>
              <a:tr h="226444">
                <a:tc>
                  <a:txBody>
                    <a:bodyPr/>
                    <a:lstStyle/>
                    <a:p>
                      <a:pPr marL="0" indent="87313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(2110)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Учреждение имеет: бассейн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стоматологический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829199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кабинеты: физиотерапевтический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процедурный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72017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6134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массажа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изолятор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511524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6134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ЛФК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0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коек в нем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80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32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2FC4A-DBE4-4281-9A7E-B895AC04E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7244" cy="1935313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к форме № 54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(ОБЯЗАТЕЛЬНО)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AB1F7-7A2F-4482-A395-2DEE43E4F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44818"/>
            <a:ext cx="10837243" cy="2502567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таблице 2101 дополнить информацию:</a:t>
            </a: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проживающих детей в учреждении  –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постоянно проживающих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обучающихся  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1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CE76ED5-A201-48FC-8C1F-7EAD1F864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519930"/>
              </p:ext>
            </p:extLst>
          </p:nvPr>
        </p:nvGraphicFramePr>
        <p:xfrm>
          <a:off x="1524001" y="2646947"/>
          <a:ext cx="9862685" cy="2150103"/>
        </p:xfrm>
        <a:graphic>
          <a:graphicData uri="http://schemas.openxmlformats.org/drawingml/2006/table">
            <a:tbl>
              <a:tblPr firstRow="1" firstCol="1" bandRow="1"/>
              <a:tblGrid>
                <a:gridCol w="2741067">
                  <a:extLst>
                    <a:ext uri="{9D8B030D-6E8A-4147-A177-3AD203B41FA5}">
                      <a16:colId xmlns:a16="http://schemas.microsoft.com/office/drawing/2014/main" val="1703572301"/>
                    </a:ext>
                  </a:extLst>
                </a:gridCol>
                <a:gridCol w="1186078">
                  <a:extLst>
                    <a:ext uri="{9D8B030D-6E8A-4147-A177-3AD203B41FA5}">
                      <a16:colId xmlns:a16="http://schemas.microsoft.com/office/drawing/2014/main" val="3715027706"/>
                    </a:ext>
                  </a:extLst>
                </a:gridCol>
                <a:gridCol w="1187108">
                  <a:extLst>
                    <a:ext uri="{9D8B030D-6E8A-4147-A177-3AD203B41FA5}">
                      <a16:colId xmlns:a16="http://schemas.microsoft.com/office/drawing/2014/main" val="3620875973"/>
                    </a:ext>
                  </a:extLst>
                </a:gridCol>
                <a:gridCol w="1187108">
                  <a:extLst>
                    <a:ext uri="{9D8B030D-6E8A-4147-A177-3AD203B41FA5}">
                      <a16:colId xmlns:a16="http://schemas.microsoft.com/office/drawing/2014/main" val="805865093"/>
                    </a:ext>
                  </a:extLst>
                </a:gridCol>
                <a:gridCol w="1187108">
                  <a:extLst>
                    <a:ext uri="{9D8B030D-6E8A-4147-A177-3AD203B41FA5}">
                      <a16:colId xmlns:a16="http://schemas.microsoft.com/office/drawing/2014/main" val="1049609001"/>
                    </a:ext>
                  </a:extLst>
                </a:gridCol>
                <a:gridCol w="1187108">
                  <a:extLst>
                    <a:ext uri="{9D8B030D-6E8A-4147-A177-3AD203B41FA5}">
                      <a16:colId xmlns:a16="http://schemas.microsoft.com/office/drawing/2014/main" val="3405823575"/>
                    </a:ext>
                  </a:extLst>
                </a:gridCol>
                <a:gridCol w="1187108">
                  <a:extLst>
                    <a:ext uri="{9D8B030D-6E8A-4147-A177-3AD203B41FA5}">
                      <a16:colId xmlns:a16="http://schemas.microsoft.com/office/drawing/2014/main" val="1067671511"/>
                    </a:ext>
                  </a:extLst>
                </a:gridCol>
              </a:tblGrid>
              <a:tr h="554596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детей по группам здоровья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0142823"/>
                  </a:ext>
                </a:extLst>
              </a:tr>
              <a:tr h="32130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81740267"/>
                  </a:ext>
                </a:extLst>
              </a:tr>
              <a:tr h="27729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на конец года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9497552"/>
                  </a:ext>
                </a:extLst>
              </a:tr>
              <a:tr h="27729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1,5-3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78819942"/>
                  </a:ext>
                </a:extLst>
              </a:tr>
              <a:tr h="27729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7984344"/>
                  </a:ext>
                </a:extLst>
              </a:tr>
              <a:tr h="27729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7-17лет 11мес.29дн.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38235427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381E90B0-E0E3-4F71-9325-C0008A500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1977274"/>
            <a:ext cx="9862685" cy="646331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пояснительной записке к таблице № 2211 предоставить дополнительную информацию: распределение детей по I-V группам здоровья: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: вверх 2">
            <a:extLst>
              <a:ext uri="{FF2B5EF4-FFF2-40B4-BE49-F238E27FC236}">
                <a16:creationId xmlns:a16="http://schemas.microsoft.com/office/drawing/2014/main" id="{EFC665E0-406D-46B4-8D6F-C4F45F7B7012}"/>
              </a:ext>
            </a:extLst>
          </p:cNvPr>
          <p:cNvSpPr/>
          <p:nvPr/>
        </p:nvSpPr>
        <p:spPr>
          <a:xfrm>
            <a:off x="7901795" y="4903172"/>
            <a:ext cx="3484890" cy="1656270"/>
          </a:xfrm>
          <a:prstGeom prst="upArrow">
            <a:avLst>
              <a:gd name="adj1" fmla="val 56524"/>
              <a:gd name="adj2" fmla="val 519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4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5626D-CFF0-4741-B205-E261455B6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6" y="365125"/>
            <a:ext cx="10404894" cy="307735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2300</a:t>
            </a:r>
            <a:endParaRPr lang="ru-RU" sz="12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3E04E6E-9410-4F87-B044-33D8CADA3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35351"/>
              </p:ext>
            </p:extLst>
          </p:nvPr>
        </p:nvGraphicFramePr>
        <p:xfrm>
          <a:off x="948906" y="672861"/>
          <a:ext cx="7628447" cy="5864363"/>
        </p:xfrm>
        <a:graphic>
          <a:graphicData uri="http://schemas.openxmlformats.org/drawingml/2006/table">
            <a:tbl>
              <a:tblPr/>
              <a:tblGrid>
                <a:gridCol w="4670524">
                  <a:extLst>
                    <a:ext uri="{9D8B030D-6E8A-4147-A177-3AD203B41FA5}">
                      <a16:colId xmlns:a16="http://schemas.microsoft.com/office/drawing/2014/main" val="3611484738"/>
                    </a:ext>
                  </a:extLst>
                </a:gridCol>
                <a:gridCol w="634213">
                  <a:extLst>
                    <a:ext uri="{9D8B030D-6E8A-4147-A177-3AD203B41FA5}">
                      <a16:colId xmlns:a16="http://schemas.microsoft.com/office/drawing/2014/main" val="575292343"/>
                    </a:ext>
                  </a:extLst>
                </a:gridCol>
                <a:gridCol w="950947">
                  <a:extLst>
                    <a:ext uri="{9D8B030D-6E8A-4147-A177-3AD203B41FA5}">
                      <a16:colId xmlns:a16="http://schemas.microsoft.com/office/drawing/2014/main" val="1139976451"/>
                    </a:ext>
                  </a:extLst>
                </a:gridCol>
                <a:gridCol w="1372763">
                  <a:extLst>
                    <a:ext uri="{9D8B030D-6E8A-4147-A177-3AD203B41FA5}">
                      <a16:colId xmlns:a16="http://schemas.microsoft.com/office/drawing/2014/main" val="4104262403"/>
                    </a:ext>
                  </a:extLst>
                </a:gridCol>
              </a:tblGrid>
              <a:tr h="482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болезни</a:t>
                      </a:r>
                    </a:p>
                  </a:txBody>
                  <a:tcPr marL="14545" marR="145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строки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 по МКБ </a:t>
                      </a: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 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пересмотра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Зарегистрировано заболеваний - 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153392"/>
                  </a:ext>
                </a:extLst>
              </a:tr>
              <a:tr h="1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413788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A00-T98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565488"/>
                  </a:ext>
                </a:extLst>
              </a:tr>
              <a:tr h="322015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них: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некоторые инфекционные и паразитарные болезни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A00-B99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315953"/>
                  </a:ext>
                </a:extLst>
              </a:tr>
              <a:tr h="321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том числе: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кишечные инфекции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A00-A09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71311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дифтерия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A36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70960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коклюш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A37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405196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острый полиомиелит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A80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54641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B05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778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вирусный гепатит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B15-B19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080509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эпидемический паротит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B26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484734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педикулез и фтириоз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B85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45481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чесотка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B86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739805"/>
                  </a:ext>
                </a:extLst>
              </a:tr>
              <a:tr h="33033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D50-D89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56296"/>
                  </a:ext>
                </a:extLst>
              </a:tr>
              <a:tr h="321976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E00-E89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4424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G00-G99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56731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глаза и его придаточного аппарата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H00-H59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894922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уха и сосцевидного отростка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H60-H95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816245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J00-J99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290118"/>
                  </a:ext>
                </a:extLst>
              </a:tr>
              <a:tr h="482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том числе: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острые респираторные инфекции верхних дыхательных путей, грипп, пневмония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J00-J06, J10-J18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582224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K00-K93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393952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N00-N99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950958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отдельные состояния, возникающие в перинатальном периоде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P00-P96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891353"/>
                  </a:ext>
                </a:extLst>
              </a:tr>
              <a:tr h="321976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врожденные аномалии (пороки развития), деформации и хромосомные нарушения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Q00-Q99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92469"/>
                  </a:ext>
                </a:extLst>
              </a:tr>
              <a:tr h="321976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S00-T98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840670"/>
                  </a:ext>
                </a:extLst>
              </a:tr>
              <a:tr h="16901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прочие болезни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545" marR="145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86723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A79DDF95-5B97-4BA0-AF09-9A3959C97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Облачко с текстом: прямоугольное со скругленными углами 8">
            <a:extLst>
              <a:ext uri="{FF2B5EF4-FFF2-40B4-BE49-F238E27FC236}">
                <a16:creationId xmlns:a16="http://schemas.microsoft.com/office/drawing/2014/main" id="{C925C5B6-63D6-459E-9E0E-B317BE2FCAF1}"/>
              </a:ext>
            </a:extLst>
          </p:cNvPr>
          <p:cNvSpPr/>
          <p:nvPr/>
        </p:nvSpPr>
        <p:spPr>
          <a:xfrm>
            <a:off x="9549442" y="5167222"/>
            <a:ext cx="1804358" cy="1190445"/>
          </a:xfrm>
          <a:prstGeom prst="wedgeRoundRectCallout">
            <a:avLst>
              <a:gd name="adj1" fmla="val -147743"/>
              <a:gd name="adj2" fmla="val 5410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болезни - расшифровать</a:t>
            </a:r>
          </a:p>
        </p:txBody>
      </p:sp>
    </p:spTree>
    <p:extLst>
      <p:ext uri="{BB962C8B-B14F-4D97-AF65-F5344CB8AC3E}">
        <p14:creationId xmlns:p14="http://schemas.microsoft.com/office/powerpoint/2010/main" val="360607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630</Words>
  <Application>Microsoft Office PowerPoint</Application>
  <PresentationFormat>Широкоэкранный</PresentationFormat>
  <Paragraphs>249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Годовой отчет отраслевого статистического наблюдения форма №54 «Отчет врача детского дома, школы-интерната о лечебно-профилактической помощи воспитанникам»,  утвержден приказом Минздрава Росстата от 13.09.99 №342 </vt:lpstr>
      <vt:lpstr>Таблица 2101</vt:lpstr>
      <vt:lpstr>Презентация PowerPoint</vt:lpstr>
      <vt:lpstr>Пояснительная записка к форме № 54 (ОБЯЗАТЕЛЬНО):</vt:lpstr>
      <vt:lpstr>Презентация PowerPoint</vt:lpstr>
      <vt:lpstr>Таблица 2300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отраслевого статистического наблюдения форма №54 «Отчет врача детского дома, школы-интерната о лечебно-профилактической помощи воспитанникам»,  утвержден приказом Минздрава Росстата от 13.09.99 №342</dc:title>
  <dc:creator>Пользователь</dc:creator>
  <cp:lastModifiedBy>Пользователь</cp:lastModifiedBy>
  <cp:revision>18</cp:revision>
  <dcterms:created xsi:type="dcterms:W3CDTF">2023-09-25T11:45:45Z</dcterms:created>
  <dcterms:modified xsi:type="dcterms:W3CDTF">2023-11-15T06:32:11Z</dcterms:modified>
</cp:coreProperties>
</file>